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4"/>
    <p:sldMasterId id="2147483650" r:id="rId5"/>
  </p:sldMasterIdLst>
  <p:notesMasterIdLst>
    <p:notesMasterId r:id="rId53"/>
  </p:notesMasterIdLst>
  <p:sldIdLst>
    <p:sldId id="1297" r:id="rId6"/>
    <p:sldId id="1295" r:id="rId7"/>
    <p:sldId id="1332" r:id="rId8"/>
    <p:sldId id="1303" r:id="rId9"/>
    <p:sldId id="304" r:id="rId10"/>
    <p:sldId id="305" r:id="rId11"/>
    <p:sldId id="1195" r:id="rId12"/>
    <p:sldId id="1185" r:id="rId13"/>
    <p:sldId id="1107" r:id="rId14"/>
    <p:sldId id="327" r:id="rId15"/>
    <p:sldId id="1085" r:id="rId16"/>
    <p:sldId id="1300" r:id="rId17"/>
    <p:sldId id="1304" r:id="rId18"/>
    <p:sldId id="1171" r:id="rId19"/>
    <p:sldId id="1310" r:id="rId20"/>
    <p:sldId id="1173" r:id="rId21"/>
    <p:sldId id="1305" r:id="rId22"/>
    <p:sldId id="1311" r:id="rId23"/>
    <p:sldId id="1312" r:id="rId24"/>
    <p:sldId id="1306" r:id="rId25"/>
    <p:sldId id="1313" r:id="rId26"/>
    <p:sldId id="1329" r:id="rId27"/>
    <p:sldId id="1328" r:id="rId28"/>
    <p:sldId id="1267" r:id="rId29"/>
    <p:sldId id="1290" r:id="rId30"/>
    <p:sldId id="1266" r:id="rId31"/>
    <p:sldId id="1268" r:id="rId32"/>
    <p:sldId id="1271" r:id="rId33"/>
    <p:sldId id="1274" r:id="rId34"/>
    <p:sldId id="1245" r:id="rId35"/>
    <p:sldId id="1277" r:id="rId36"/>
    <p:sldId id="1247" r:id="rId37"/>
    <p:sldId id="1280" r:id="rId38"/>
    <p:sldId id="1249" r:id="rId39"/>
    <p:sldId id="1283" r:id="rId40"/>
    <p:sldId id="1256" r:id="rId41"/>
    <p:sldId id="1286" r:id="rId42"/>
    <p:sldId id="1251" r:id="rId43"/>
    <p:sldId id="1289" r:id="rId44"/>
    <p:sldId id="1253" r:id="rId45"/>
    <p:sldId id="1308" r:id="rId46"/>
    <p:sldId id="1307" r:id="rId47"/>
    <p:sldId id="1309" r:id="rId48"/>
    <p:sldId id="1317" r:id="rId49"/>
    <p:sldId id="1330" r:id="rId50"/>
    <p:sldId id="1314" r:id="rId51"/>
    <p:sldId id="1315" r:id="rId52"/>
  </p:sldIdLst>
  <p:sldSz cx="9144000" cy="6858000" type="screen4x3"/>
  <p:notesSz cx="6797675" cy="9928225"/>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WELKOM" id="{4337A01D-7B98-47F8-9CD3-814342856D95}">
          <p14:sldIdLst>
            <p14:sldId id="1297"/>
            <p14:sldId id="1295"/>
            <p14:sldId id="1332"/>
          </p14:sldIdLst>
        </p14:section>
        <p14:section name="OPZET ONDERZOEK" id="{B226B767-69C5-4813-AB94-AF6773E5437B}">
          <p14:sldIdLst>
            <p14:sldId id="1303"/>
            <p14:sldId id="304"/>
            <p14:sldId id="305"/>
            <p14:sldId id="1195"/>
            <p14:sldId id="1185"/>
            <p14:sldId id="1107"/>
            <p14:sldId id="327"/>
            <p14:sldId id="1085"/>
            <p14:sldId id="1300"/>
          </p14:sldIdLst>
        </p14:section>
        <p14:section name="ONTWIKKELINGEN" id="{1B448471-B978-4200-98AE-E2E2D93A87C8}">
          <p14:sldIdLst>
            <p14:sldId id="1304"/>
            <p14:sldId id="1171"/>
            <p14:sldId id="1310"/>
            <p14:sldId id="1173"/>
          </p14:sldIdLst>
        </p14:section>
        <p14:section name="TOEKOMSTBEELD 2025" id="{3051ACCF-0F95-459F-BD37-A76A694B34F8}">
          <p14:sldIdLst>
            <p14:sldId id="1305"/>
            <p14:sldId id="1311"/>
            <p14:sldId id="1312"/>
          </p14:sldIdLst>
        </p14:section>
        <p14:section name="VAKGEBIEDEN 2025" id="{1B23833C-7B8C-4DEA-A90A-6AA567E2BFDA}">
          <p14:sldIdLst>
            <p14:sldId id="1306"/>
            <p14:sldId id="1313"/>
            <p14:sldId id="1329"/>
            <p14:sldId id="1328"/>
            <p14:sldId id="1267"/>
            <p14:sldId id="1290"/>
            <p14:sldId id="1266"/>
            <p14:sldId id="1268"/>
            <p14:sldId id="1271"/>
            <p14:sldId id="1274"/>
            <p14:sldId id="1245"/>
            <p14:sldId id="1277"/>
            <p14:sldId id="1247"/>
            <p14:sldId id="1280"/>
            <p14:sldId id="1249"/>
            <p14:sldId id="1283"/>
            <p14:sldId id="1256"/>
            <p14:sldId id="1286"/>
            <p14:sldId id="1251"/>
            <p14:sldId id="1289"/>
            <p14:sldId id="1253"/>
          </p14:sldIdLst>
        </p14:section>
        <p14:section name="TRANSITIE" id="{636A6F24-E2B8-4220-A038-76C7D4CD16C9}">
          <p14:sldIdLst>
            <p14:sldId id="1308"/>
            <p14:sldId id="1307"/>
            <p14:sldId id="1309"/>
            <p14:sldId id="1317"/>
            <p14:sldId id="1330"/>
          </p14:sldIdLst>
        </p14:section>
        <p14:section name="VERVOLG" id="{495D0C45-9DFE-4249-834B-F24AE466D8E8}">
          <p14:sldIdLst>
            <p14:sldId id="1314"/>
            <p14:sldId id="131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Veldman" initials="NV" lastIdx="4" clrIdx="0">
    <p:extLst>
      <p:ext uri="{19B8F6BF-5375-455C-9EA6-DF929625EA0E}">
        <p15:presenceInfo xmlns:p15="http://schemas.microsoft.com/office/powerpoint/2012/main" userId="Nicole Veldman" providerId="None"/>
      </p:ext>
    </p:extLst>
  </p:cmAuthor>
  <p:cmAuthor id="2" name="Roy Roelvink" initials="RR" lastIdx="3" clrIdx="1">
    <p:extLst>
      <p:ext uri="{19B8F6BF-5375-455C-9EA6-DF929625EA0E}">
        <p15:presenceInfo xmlns:p15="http://schemas.microsoft.com/office/powerpoint/2012/main" userId="S::royroelvink@dageraadadvies.nl::e0b27029-7cf7-47ec-a640-419a8c740f48" providerId="AD"/>
      </p:ext>
    </p:extLst>
  </p:cmAuthor>
  <p:cmAuthor id="3" name="Kathalijne van den Brekel" initials="KvdB" lastIdx="3" clrIdx="2">
    <p:extLst>
      <p:ext uri="{19B8F6BF-5375-455C-9EA6-DF929625EA0E}">
        <p15:presenceInfo xmlns:p15="http://schemas.microsoft.com/office/powerpoint/2012/main" userId="S::k.vandenbrekel@aedes.nl::31e52892-1a47-4ea7-9f3b-6ee9baed8a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33CCCC"/>
    <a:srgbClr val="6699FF"/>
    <a:srgbClr val="EBFFFF"/>
    <a:srgbClr val="99CCFF"/>
    <a:srgbClr val="F8F8F8"/>
    <a:srgbClr val="F9DD67"/>
    <a:srgbClr val="FFFFFF"/>
    <a:srgbClr val="F0F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F33953-6BC0-405C-8DB6-DC2BBC79410F}" v="9" dt="2020-06-11T10:37:17.22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Stijl, thema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6591" autoAdjust="0"/>
  </p:normalViewPr>
  <p:slideViewPr>
    <p:cSldViewPr showGuides="1">
      <p:cViewPr varScale="1">
        <p:scale>
          <a:sx n="99" d="100"/>
          <a:sy n="99" d="100"/>
        </p:scale>
        <p:origin x="1980" y="7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6F124A7-AD69-426A-9A3C-D6AEDB9D3FCD}"/>
              </a:ext>
            </a:extLst>
          </p:cNvPr>
          <p:cNvSpPr>
            <a:spLocks noGrp="1" noChangeArrowheads="1"/>
          </p:cNvSpPr>
          <p:nvPr>
            <p:ph type="hdr" sz="quarter"/>
          </p:nvPr>
        </p:nvSpPr>
        <p:spPr bwMode="auto">
          <a:xfrm>
            <a:off x="0"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nl-NL" altLang="en-NL" dirty="0"/>
          </a:p>
        </p:txBody>
      </p:sp>
      <p:sp>
        <p:nvSpPr>
          <p:cNvPr id="14339" name="Rectangle 3">
            <a:extLst>
              <a:ext uri="{FF2B5EF4-FFF2-40B4-BE49-F238E27FC236}">
                <a16:creationId xmlns:a16="http://schemas.microsoft.com/office/drawing/2014/main" id="{25312EFA-392B-4208-A5C3-B0D24ED3B00B}"/>
              </a:ext>
            </a:extLst>
          </p:cNvPr>
          <p:cNvSpPr>
            <a:spLocks noGrp="1" noChangeArrowheads="1"/>
          </p:cNvSpPr>
          <p:nvPr>
            <p:ph type="dt" idx="1"/>
          </p:nvPr>
        </p:nvSpPr>
        <p:spPr bwMode="auto">
          <a:xfrm>
            <a:off x="3850443" y="0"/>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nl-NL" altLang="en-NL" dirty="0"/>
          </a:p>
        </p:txBody>
      </p:sp>
      <p:sp>
        <p:nvSpPr>
          <p:cNvPr id="14340" name="Rectangle 4">
            <a:extLst>
              <a:ext uri="{FF2B5EF4-FFF2-40B4-BE49-F238E27FC236}">
                <a16:creationId xmlns:a16="http://schemas.microsoft.com/office/drawing/2014/main" id="{EF3CDDD6-DDE2-4C74-AE8B-8CB134E69FF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a:extLst>
              <a:ext uri="{FF2B5EF4-FFF2-40B4-BE49-F238E27FC236}">
                <a16:creationId xmlns:a16="http://schemas.microsoft.com/office/drawing/2014/main" id="{AA4B6AD9-397A-4C60-9A7E-4C98AB8A34E0}"/>
              </a:ext>
            </a:extLst>
          </p:cNvPr>
          <p:cNvSpPr>
            <a:spLocks noGrp="1" noChangeArrowheads="1"/>
          </p:cNvSpPr>
          <p:nvPr>
            <p:ph type="body" sz="quarter" idx="3"/>
          </p:nvPr>
        </p:nvSpPr>
        <p:spPr bwMode="auto">
          <a:xfrm>
            <a:off x="679768" y="4715907"/>
            <a:ext cx="5438140" cy="4467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NL"/>
              <a:t>Klik om de opmaakprofielen van de modeltekst te bewerken</a:t>
            </a:r>
          </a:p>
          <a:p>
            <a:pPr lvl="1"/>
            <a:r>
              <a:rPr lang="nl-NL" altLang="en-NL"/>
              <a:t>Tweede niveau</a:t>
            </a:r>
          </a:p>
          <a:p>
            <a:pPr lvl="2"/>
            <a:r>
              <a:rPr lang="nl-NL" altLang="en-NL"/>
              <a:t>Derde niveau</a:t>
            </a:r>
          </a:p>
          <a:p>
            <a:pPr lvl="3"/>
            <a:r>
              <a:rPr lang="nl-NL" altLang="en-NL"/>
              <a:t>Vierde niveau</a:t>
            </a:r>
          </a:p>
          <a:p>
            <a:pPr lvl="4"/>
            <a:r>
              <a:rPr lang="nl-NL" altLang="en-NL"/>
              <a:t>Vijfde niveau</a:t>
            </a:r>
          </a:p>
        </p:txBody>
      </p:sp>
      <p:sp>
        <p:nvSpPr>
          <p:cNvPr id="14342" name="Rectangle 6">
            <a:extLst>
              <a:ext uri="{FF2B5EF4-FFF2-40B4-BE49-F238E27FC236}">
                <a16:creationId xmlns:a16="http://schemas.microsoft.com/office/drawing/2014/main" id="{343E4524-C3E6-45F1-AA99-594F95D534A0}"/>
              </a:ext>
            </a:extLst>
          </p:cNvPr>
          <p:cNvSpPr>
            <a:spLocks noGrp="1" noChangeArrowheads="1"/>
          </p:cNvSpPr>
          <p:nvPr>
            <p:ph type="ftr" sz="quarter" idx="4"/>
          </p:nvPr>
        </p:nvSpPr>
        <p:spPr bwMode="auto">
          <a:xfrm>
            <a:off x="0"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nl-NL" altLang="en-NL" dirty="0"/>
          </a:p>
        </p:txBody>
      </p:sp>
      <p:sp>
        <p:nvSpPr>
          <p:cNvPr id="14343" name="Rectangle 7">
            <a:extLst>
              <a:ext uri="{FF2B5EF4-FFF2-40B4-BE49-F238E27FC236}">
                <a16:creationId xmlns:a16="http://schemas.microsoft.com/office/drawing/2014/main" id="{24F5318E-64AA-4137-8C00-0D81478185F0}"/>
              </a:ext>
            </a:extLst>
          </p:cNvPr>
          <p:cNvSpPr>
            <a:spLocks noGrp="1" noChangeArrowheads="1"/>
          </p:cNvSpPr>
          <p:nvPr>
            <p:ph type="sldNum" sz="quarter" idx="5"/>
          </p:nvPr>
        </p:nvSpPr>
        <p:spPr bwMode="auto">
          <a:xfrm>
            <a:off x="3850443" y="9430091"/>
            <a:ext cx="2945659" cy="496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D15A40EB-F8AC-47F9-985D-B856ACD369DE}" type="slidenum">
              <a:rPr lang="nl-NL" altLang="en-NL"/>
              <a:pPr/>
              <a:t>‹nr.›</a:t>
            </a:fld>
            <a:endParaRPr lang="nl-NL" altLang="en-NL"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Wij hebben deze presentatie voorzien van spreeknotities. Dit kan helpen om de resultaten van het onderzoek te presenteren. Wij adviseren om het onderzoekrapport vooraf goed door te nemen om de gehele lijn van het onderzoek toe tel kunnen lichten. </a:t>
            </a:r>
          </a:p>
          <a:p>
            <a:endParaRPr lang="nl-NL" sz="1000" dirty="0"/>
          </a:p>
          <a:p>
            <a:r>
              <a:rPr lang="nl-NL" sz="1000" dirty="0"/>
              <a:t>We willen dat de onderzoeksresultaten corporaties en medewerkers inspireren om positief vooruit te kijken. Hoe ziet de toekomst van onze sector eruit? Wat betekent dit voor corporaties en voor het werken in corporaties? Deze presentatie is een hulpmiddel om het gesprek hierover intern te voeren. </a:t>
            </a:r>
          </a:p>
          <a:p>
            <a:endParaRPr lang="nl-NL" sz="1000" dirty="0"/>
          </a:p>
          <a:p>
            <a:endParaRPr lang="nl-NL" sz="1000"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a:t>
            </a:fld>
            <a:endParaRPr lang="nl-NL" altLang="en-NL" dirty="0"/>
          </a:p>
        </p:txBody>
      </p:sp>
    </p:spTree>
    <p:extLst>
      <p:ext uri="{BB962C8B-B14F-4D97-AF65-F5344CB8AC3E}">
        <p14:creationId xmlns:p14="http://schemas.microsoft.com/office/powerpoint/2010/main" val="302226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het onderzoek is dit </a:t>
            </a:r>
            <a:r>
              <a:rPr lang="nl-NL" dirty="0" err="1"/>
              <a:t>onderzoeksmodel</a:t>
            </a:r>
            <a:r>
              <a:rPr lang="nl-NL" dirty="0"/>
              <a:t> ontwikkeld en toegepast. In het </a:t>
            </a:r>
            <a:r>
              <a:rPr lang="nl-NL" dirty="0" err="1"/>
              <a:t>onderzoeksmodel</a:t>
            </a:r>
            <a:r>
              <a:rPr lang="nl-NL" dirty="0"/>
              <a:t> start bij de ontwikkelingen (extern en intern) vervolgens de impact op d werkprocessen en tot slot de impact op de vakgebieden.  </a:t>
            </a:r>
          </a:p>
          <a:p>
            <a:endParaRPr lang="nl-NL" dirty="0"/>
          </a:p>
          <a:p>
            <a:r>
              <a:rPr lang="nl-NL" b="1" dirty="0"/>
              <a:t>A. Ontwikkelingen</a:t>
            </a:r>
          </a:p>
          <a:p>
            <a:r>
              <a:rPr lang="nl-NL" dirty="0"/>
              <a:t>Externe ontwikkelingen zijn ontwikkelingen van buiten. Hier hebben corporaties en medewerkers geen directie invloed op. Dit zijn ontwikkelingen die op de sector en medewerkers afkomen. De interne ontwikkelingen zijn missie, visie, strategische doelen en concrete plannen van corporaties. Dit zijn eigen keuzes.  </a:t>
            </a:r>
          </a:p>
          <a:p>
            <a:endParaRPr lang="nl-NL" dirty="0"/>
          </a:p>
          <a:p>
            <a:r>
              <a:rPr lang="nl-NL" b="1" dirty="0"/>
              <a:t>B. Werk(processen) corporaties</a:t>
            </a:r>
          </a:p>
          <a:p>
            <a:r>
              <a:rPr lang="nl-NL" dirty="0"/>
              <a:t>De werkprocessen zijn de werkzaamheden die corporaties en medewerkers uitvoeren. We hebben hiervoor het Cora model gebruikt die specifiek voor de sector is ontwikkelt. Dit is een generieke weergave van de werkzaamheden van corporaties. De werkprocessen zijn continu in ontwikkelingen (worden aangepast) om de juiste service en diensten te leveren. We hebben gekeken in welke mate we verwachten dat deze </a:t>
            </a:r>
          </a:p>
          <a:p>
            <a:endParaRPr lang="nl-NL" dirty="0"/>
          </a:p>
          <a:p>
            <a:r>
              <a:rPr lang="nl-NL" b="1" dirty="0"/>
              <a:t>C. Verandering vakgebieden</a:t>
            </a:r>
          </a:p>
          <a:p>
            <a:r>
              <a:rPr lang="nl-NL" dirty="0"/>
              <a:t>Wanneer het werkproces verandert heeft dit ook impact op de vakgebieden (functies en medewerkers) die deze werkzaamheden uitvoeren. Deze veranderingen kan zich op verschillende wijzen plaatsvinden:</a:t>
            </a:r>
          </a:p>
          <a:p>
            <a:pPr marL="171450" indent="-171450">
              <a:buFont typeface="Arial" panose="020B0604020202020204" pitchFamily="34" charset="0"/>
              <a:buChar char="•"/>
            </a:pPr>
            <a:r>
              <a:rPr lang="nl-NL" dirty="0"/>
              <a:t>Meer of minder werk</a:t>
            </a:r>
          </a:p>
          <a:p>
            <a:pPr marL="171450" indent="-171450">
              <a:buFont typeface="Arial" panose="020B0604020202020204" pitchFamily="34" charset="0"/>
              <a:buChar char="•"/>
            </a:pPr>
            <a:r>
              <a:rPr lang="nl-NL" dirty="0"/>
              <a:t>Andere competenties (kennis, vaardigheden en gedrag)</a:t>
            </a:r>
          </a:p>
          <a:p>
            <a:pPr marL="171450" indent="-171450">
              <a:buFont typeface="Arial" panose="020B0604020202020204" pitchFamily="34" charset="0"/>
              <a:buChar char="•"/>
            </a:pPr>
            <a:r>
              <a:rPr lang="nl-NL" dirty="0"/>
              <a:t>Nieuwe werkzaamheden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10</a:t>
            </a:fld>
            <a:endParaRPr lang="nl-NL" altLang="en-NL" dirty="0"/>
          </a:p>
        </p:txBody>
      </p:sp>
    </p:spTree>
    <p:extLst>
      <p:ext uri="{BB962C8B-B14F-4D97-AF65-F5344CB8AC3E}">
        <p14:creationId xmlns:p14="http://schemas.microsoft.com/office/powerpoint/2010/main" val="734816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dit overzicht zijn de werkprocessen (werkzaamheden) van corporaties weergegeven. Deze processen zijn gebaseerd op het CORA model dat specifiek voor de corporatiesector is ontwikkeld. </a:t>
            </a:r>
          </a:p>
          <a:p>
            <a:r>
              <a:rPr lang="nl-NL" dirty="0"/>
              <a:t>Hierbij gaat het om:</a:t>
            </a:r>
          </a:p>
          <a:p>
            <a:pPr marL="171450" indent="-171450">
              <a:buFont typeface="Arial" panose="020B0604020202020204" pitchFamily="34" charset="0"/>
              <a:buChar char="•"/>
            </a:pPr>
            <a:r>
              <a:rPr lang="nl-NL" dirty="0"/>
              <a:t>Sturende processen (om geheel de goede kant op te richten en te monitoren of het de goede kant op gaat)</a:t>
            </a:r>
          </a:p>
          <a:p>
            <a:pPr marL="171450" indent="-171450">
              <a:buFont typeface="Arial" panose="020B0604020202020204" pitchFamily="34" charset="0"/>
              <a:buChar char="•"/>
            </a:pPr>
            <a:r>
              <a:rPr lang="nl-NL" dirty="0"/>
              <a:t>Primaire processen: de werkzaamheden waarvoor de corporatie is opgericht uitvoeren. Dit is de kern van de corporatie. </a:t>
            </a:r>
          </a:p>
          <a:p>
            <a:pPr marL="171450" indent="-171450">
              <a:buFont typeface="Arial" panose="020B0604020202020204" pitchFamily="34" charset="0"/>
              <a:buChar char="•"/>
            </a:pPr>
            <a:r>
              <a:rPr lang="nl-NL" dirty="0"/>
              <a:t>Ondersteunende processen maken het mogelijk (</a:t>
            </a:r>
            <a:r>
              <a:rPr lang="nl-NL" dirty="0" err="1"/>
              <a:t>randvoorwaardelijk</a:t>
            </a:r>
            <a:r>
              <a:rPr lang="nl-NL" dirty="0"/>
              <a:t>) om de primaire processen uit te voeren.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a:t>De organisatieprocessen (werkzaamheden) van corporaties zijn in verschillende ‘vakjes’ weergegeven. Dit zijn werkzaamheden van gelijksoortige aard. Per organisatieproces (vakje) zijn enkele hoofdprocessen in </a:t>
            </a:r>
            <a:r>
              <a:rPr lang="nl-NL" dirty="0" err="1"/>
              <a:t>bullets</a:t>
            </a:r>
            <a:r>
              <a:rPr lang="nl-NL" dirty="0"/>
              <a:t> weergegeven.  </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11</a:t>
            </a:fld>
            <a:endParaRPr lang="nl-NL" altLang="nl-NL" dirty="0"/>
          </a:p>
        </p:txBody>
      </p:sp>
    </p:spTree>
    <p:extLst>
      <p:ext uri="{BB962C8B-B14F-4D97-AF65-F5344CB8AC3E}">
        <p14:creationId xmlns:p14="http://schemas.microsoft.com/office/powerpoint/2010/main" val="2411868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overzicht geeft aan welke vakgebieden zich met welke processen bezighouden. Het overzicht kan van uit twee perspectieven worden bekeken, namelijk het vakgebied en het proces.</a:t>
            </a:r>
          </a:p>
          <a:p>
            <a:pPr marL="171450" indent="-171450">
              <a:buFont typeface="Arial" panose="020B0604020202020204" pitchFamily="34" charset="0"/>
              <a:buChar char="•"/>
            </a:pPr>
            <a:r>
              <a:rPr lang="nl-NL" dirty="0"/>
              <a:t>Vanuit het proces wordt horizontaal inzichtelijk welke vakgebieden primair (hoofdverantwoordelijk) en secundair (betrokken) met dit proces bezig zijn. </a:t>
            </a:r>
          </a:p>
          <a:p>
            <a:pPr marL="171450" indent="-171450">
              <a:buFont typeface="Arial" panose="020B0604020202020204" pitchFamily="34" charset="0"/>
              <a:buChar char="•"/>
            </a:pPr>
            <a:r>
              <a:rPr lang="nl-NL" dirty="0"/>
              <a:t>Vanuit het vakgebied wordt verticaal duidelijk met welke processen het vakgebied zich primair (hoofdverantwoordelijk) en secundair (betrokken) bezighoudt. </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12</a:t>
            </a:fld>
            <a:endParaRPr lang="nl-NL" altLang="nl-NL" dirty="0"/>
          </a:p>
        </p:txBody>
      </p:sp>
    </p:spTree>
    <p:extLst>
      <p:ext uri="{BB962C8B-B14F-4D97-AF65-F5344CB8AC3E}">
        <p14:creationId xmlns:p14="http://schemas.microsoft.com/office/powerpoint/2010/main" val="1362481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overzicht geeft de belangrijkste ontwikkelingen voor corporaties richting 2025 weer. Deze ontwikkelingen komen uit documenten en zijn op mate van impact gescoord door corporatiemedewerkers (980) in de online vragenlijst. De hoofdlijnen van uitkomsten zijn door de projectgroep samen met experts van Aedes vertaald naar hoofdlijnen. Deze zijn in de sessies met corporatiesmedewerkers (100) gevalideerd en aangescherpt.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14</a:t>
            </a:fld>
            <a:endParaRPr lang="nl-NL" altLang="en-NL" dirty="0"/>
          </a:p>
        </p:txBody>
      </p:sp>
    </p:spTree>
    <p:extLst>
      <p:ext uri="{BB962C8B-B14F-4D97-AF65-F5344CB8AC3E}">
        <p14:creationId xmlns:p14="http://schemas.microsoft.com/office/powerpoint/2010/main" val="62170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is een grafische weergave van de ontwikkelingen met de grootste impact. Hoe verder naar het midden hoe groter de impact.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15</a:t>
            </a:fld>
            <a:endParaRPr lang="nl-NL" altLang="en-NL" dirty="0"/>
          </a:p>
        </p:txBody>
      </p:sp>
    </p:spTree>
    <p:extLst>
      <p:ext uri="{BB962C8B-B14F-4D97-AF65-F5344CB8AC3E}">
        <p14:creationId xmlns:p14="http://schemas.microsoft.com/office/powerpoint/2010/main" val="12104947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ondernemingsplannen van 15 corporaties zijn doorgenomen. Hierbij is gekeken naar de </a:t>
            </a:r>
          </a:p>
          <a:p>
            <a:pPr marL="171450" indent="-171450">
              <a:buFont typeface="Arial" panose="020B0604020202020204" pitchFamily="34" charset="0"/>
              <a:buChar char="•"/>
            </a:pPr>
            <a:r>
              <a:rPr lang="nl-NL" dirty="0"/>
              <a:t>Doelen en ambities: dit zijn de plannen en focusgebieden van de corporaties voor de komende jaren</a:t>
            </a:r>
          </a:p>
          <a:p>
            <a:pPr marL="171450" indent="-171450">
              <a:buFont typeface="Arial" panose="020B0604020202020204" pitchFamily="34" charset="0"/>
              <a:buChar char="•"/>
            </a:pPr>
            <a:r>
              <a:rPr lang="nl-NL" dirty="0"/>
              <a:t>Aanpassingen in de organisatie: dit zijn de plannen die corporaties hebben om de eigen organisatie structuur aan te passen.</a:t>
            </a:r>
          </a:p>
          <a:p>
            <a:pPr marL="171450" indent="-171450">
              <a:buFont typeface="Arial" panose="020B0604020202020204" pitchFamily="34" charset="0"/>
              <a:buChar char="•"/>
            </a:pPr>
            <a:r>
              <a:rPr lang="nl-NL" dirty="0"/>
              <a:t>Aanpassingen in besturing: dit zijn ambities die corporaties hebben om de besturing van de eigen organisatie door te ontwikkelen.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Inhoudelijke toelichting volgt bij toekomstbeeld corporaties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16</a:t>
            </a:fld>
            <a:endParaRPr lang="nl-NL" altLang="en-NL" dirty="0"/>
          </a:p>
        </p:txBody>
      </p:sp>
    </p:spTree>
    <p:extLst>
      <p:ext uri="{BB962C8B-B14F-4D97-AF65-F5344CB8AC3E}">
        <p14:creationId xmlns:p14="http://schemas.microsoft.com/office/powerpoint/2010/main" val="6678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Corporaties zullen als gevolg van de omgeving en eigen ambities richting 2025 veranderen. </a:t>
            </a:r>
          </a:p>
          <a:p>
            <a:r>
              <a:rPr lang="nl-NL" dirty="0"/>
              <a:t>We hebben deze veranderingen in verschillende </a:t>
            </a:r>
          </a:p>
          <a:p>
            <a:endParaRPr lang="nl-NL" dirty="0"/>
          </a:p>
          <a:p>
            <a:r>
              <a:rPr lang="nl-NL" b="1" dirty="0"/>
              <a:t>Strategie: </a:t>
            </a:r>
            <a:r>
              <a:rPr lang="nl-NL" dirty="0"/>
              <a:t>hierin is een toekomstbeeld geschetst van de strategische richting van corporaties naar 2025. </a:t>
            </a:r>
          </a:p>
          <a:p>
            <a:r>
              <a:rPr lang="nl-NL" dirty="0"/>
              <a:t>Het betreft de hoofdlijnen van de ambities van de sector als geheel en individuele corporaties. </a:t>
            </a:r>
          </a:p>
          <a:p>
            <a:r>
              <a:rPr lang="nl-NL" b="1" dirty="0"/>
              <a:t>Werkdomeinen: </a:t>
            </a:r>
            <a:r>
              <a:rPr lang="nl-NL" dirty="0"/>
              <a:t>de hoofdlijnen van drie hoofd werkdomeinen van corporaties: </a:t>
            </a:r>
          </a:p>
          <a:p>
            <a:pPr marL="171450" indent="-171450">
              <a:buFont typeface="Arial" panose="020B0604020202020204" pitchFamily="34" charset="0"/>
              <a:buChar char="•"/>
            </a:pPr>
            <a:r>
              <a:rPr lang="nl-NL" b="1" i="1" dirty="0"/>
              <a:t>Vastgoed: </a:t>
            </a:r>
            <a:r>
              <a:rPr lang="nl-NL" dirty="0"/>
              <a:t>gezamenlijk (innovatieve) concepten ontwikkelen, lokaal realiseren met goede afstemming, focus beheer op klantgerichtheid (nabij). Belangrijke ogen en oren achter de voordeur en link met leefbaarheid</a:t>
            </a:r>
          </a:p>
          <a:p>
            <a:pPr marL="171450" indent="-171450">
              <a:buFont typeface="Arial" panose="020B0604020202020204" pitchFamily="34" charset="0"/>
              <a:buChar char="•"/>
            </a:pPr>
            <a:r>
              <a:rPr lang="nl-NL" b="1" i="1" dirty="0"/>
              <a:t>Leefbaarheid</a:t>
            </a:r>
            <a:r>
              <a:rPr lang="nl-NL" dirty="0"/>
              <a:t>: aandacht voor leefbaarheid in wijken en buurten, samenwerking met de sociale keten, dicht bij huurders organiseren </a:t>
            </a:r>
          </a:p>
          <a:p>
            <a:pPr marL="171450" indent="-171450">
              <a:buFont typeface="Arial" panose="020B0604020202020204" pitchFamily="34" charset="0"/>
              <a:buChar char="•"/>
            </a:pPr>
            <a:r>
              <a:rPr lang="nl-NL" b="1" i="1" u="none" dirty="0"/>
              <a:t>Bedrijfsvoering: </a:t>
            </a:r>
            <a:r>
              <a:rPr lang="nl-NL" dirty="0"/>
              <a:t>focus op toegevoegde waarde voor interne klant, administratieve processen efficiënt uitvoeren (digitaal. </a:t>
            </a:r>
            <a:r>
              <a:rPr lang="nl-NL" dirty="0" err="1"/>
              <a:t>Ssc</a:t>
            </a:r>
            <a:r>
              <a:rPr lang="nl-NL" dirty="0"/>
              <a:t>), hoogwaardig advies gericht op verbetering van kerntaak, organisatie en medewerkers.    </a:t>
            </a:r>
          </a:p>
          <a:p>
            <a:pPr marL="0" indent="0">
              <a:buFont typeface="Arial" panose="020B0604020202020204" pitchFamily="34" charset="0"/>
              <a:buNone/>
            </a:pPr>
            <a:endParaRPr lang="nl-NL" dirty="0"/>
          </a:p>
          <a:p>
            <a:pPr marL="0" indent="0">
              <a:buFont typeface="Arial" panose="020B0604020202020204" pitchFamily="34" charset="0"/>
              <a:buNone/>
            </a:pPr>
            <a:r>
              <a:rPr lang="nl-NL" dirty="0"/>
              <a:t>Voor het onderzoek is per werkproces de ontwikkeling 2020 </a:t>
            </a:r>
            <a:r>
              <a:rPr lang="nl-NL" dirty="0">
                <a:sym typeface="Wingdings" panose="05000000000000000000" pitchFamily="2" charset="2"/>
              </a:rPr>
              <a:t> 2025</a:t>
            </a:r>
            <a:r>
              <a:rPr lang="nl-NL" dirty="0"/>
              <a:t> gedetailleerd in beeld gebracht. De uitwerking hiervan staat in bijlage 6 van het onderzoeksrapport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18</a:t>
            </a:fld>
            <a:endParaRPr lang="nl-NL" altLang="en-NL" dirty="0"/>
          </a:p>
        </p:txBody>
      </p:sp>
    </p:spTree>
    <p:extLst>
      <p:ext uri="{BB962C8B-B14F-4D97-AF65-F5344CB8AC3E}">
        <p14:creationId xmlns:p14="http://schemas.microsoft.com/office/powerpoint/2010/main" val="3997309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Organisatie: </a:t>
            </a:r>
            <a:r>
              <a:rPr lang="nl-NL" dirty="0"/>
              <a:t>dit zijn de plannen die corporaties hebben om de eigen organisatie structuur aan te passen: </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Corporaties denken dat de huidige structuur onvoldoende aansluit bij de toekomst. Ze zijn voornemens om de structuur aan te passen. De kenmerken hoe de structuur en in 2025 zijn hier weergegeven.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b="1" dirty="0"/>
              <a:t>Besturing: </a:t>
            </a:r>
            <a:r>
              <a:rPr lang="nl-NL" dirty="0"/>
              <a:t>dit zijn ambities die corporaties hebben om de besturing van de eigen organisatie door te ontwikkelen: corporaties denken dat de huidige besturing onvoldoende aansluit bij de toekomst. Ze zijn voornemens om de besturing aan te passen. De kenmerken hoe de besturing er in 2025 zijn hier weergegeven.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19</a:t>
            </a:fld>
            <a:endParaRPr lang="nl-NL" altLang="en-NL" dirty="0"/>
          </a:p>
        </p:txBody>
      </p:sp>
    </p:spTree>
    <p:extLst>
      <p:ext uri="{BB962C8B-B14F-4D97-AF65-F5344CB8AC3E}">
        <p14:creationId xmlns:p14="http://schemas.microsoft.com/office/powerpoint/2010/main" val="2835856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Dit overzicht is een samenvatting van de veranderingen per vakgebied. Per vakgebied is hier is aangegeven wat de ontwikkelingen zullen zijn. Hierbij is met de symbolen </a:t>
            </a:r>
            <a:r>
              <a:rPr lang="nl-NL" sz="1800" b="1" dirty="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 (meer), </a:t>
            </a:r>
            <a:r>
              <a:rPr lang="nl-NL" b="1" dirty="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 (gelijk) en </a:t>
            </a:r>
            <a:r>
              <a:rPr lang="nl-NL" b="1" dirty="0">
                <a:latin typeface="Verdana" panose="020B0604030504040204" pitchFamily="34" charset="0"/>
                <a:ea typeface="Verdana" panose="020B0604030504040204" pitchFamily="34" charset="0"/>
              </a:rPr>
              <a:t>–</a:t>
            </a:r>
            <a:r>
              <a:rPr lang="nl-NL" dirty="0">
                <a:latin typeface="Verdana" panose="020B0604030504040204" pitchFamily="34" charset="0"/>
                <a:ea typeface="Verdana" panose="020B0604030504040204" pitchFamily="34" charset="0"/>
              </a:rPr>
              <a:t> (minder) aangegeven wat de verwachting is richting de toekomst. </a:t>
            </a:r>
            <a:endParaRPr lang="nl-NL" dirty="0"/>
          </a:p>
          <a:p>
            <a:pPr marL="171450" lvl="0" indent="-171450">
              <a:buFont typeface="Arial" panose="020B0604020202020204" pitchFamily="34" charset="0"/>
              <a:buChar char="•"/>
            </a:pPr>
            <a:r>
              <a:rPr lang="nl-NL" dirty="0"/>
              <a:t>Kwantitatieve ontwikkeling (grijs): hierbij is aangegeven wat de ontwikkelingen in aantallen is voor dit vakgebied</a:t>
            </a:r>
            <a:endParaRPr lang="nl-NL" dirty="0">
              <a:latin typeface="Verdana" panose="020B0604030504040204" pitchFamily="34" charset="0"/>
              <a:ea typeface="Verdana" panose="020B0604030504040204" pitchFamily="34" charset="0"/>
            </a:endParaRPr>
          </a:p>
          <a:p>
            <a:pPr marL="171450" lvl="0" indent="-171450">
              <a:buFont typeface="Arial" panose="020B0604020202020204" pitchFamily="34" charset="0"/>
              <a:buChar char="•"/>
            </a:pPr>
            <a:r>
              <a:rPr lang="nl-NL" dirty="0">
                <a:latin typeface="Verdana" panose="020B0604030504040204" pitchFamily="34" charset="0"/>
                <a:ea typeface="Verdana" panose="020B0604030504040204" pitchFamily="34" charset="0"/>
              </a:rPr>
              <a:t>Kwalitatieve ontwikkeling (kleur): er is aangegeven wat de verwachte kwalitatieve ontwikkelingen is het vakgebied. Er is aangegeven hoe het algemene kennisniveau zich zal ontwikkelen en welke vaardigheden en gedrag in 2025 zullen worden gevraagd.  </a:t>
            </a:r>
            <a:endParaRPr lang="nl-NL" dirty="0"/>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21</a:t>
            </a:fld>
            <a:endParaRPr lang="nl-NL" altLang="nl-NL" dirty="0"/>
          </a:p>
        </p:txBody>
      </p:sp>
    </p:spTree>
    <p:extLst>
      <p:ext uri="{BB962C8B-B14F-4D97-AF65-F5344CB8AC3E}">
        <p14:creationId xmlns:p14="http://schemas.microsoft.com/office/powerpoint/2010/main" val="12492680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Arial" panose="020B0604020202020204" pitchFamily="34" charset="0"/>
                <a:ea typeface="+mn-ea"/>
                <a:cs typeface="+mn-cs"/>
              </a:rPr>
              <a:t>Op de volgende sheets is er vakgebied de ontwikkeling weergegeven. Er zijn twee belangrijke weergaven gemaakt:</a:t>
            </a:r>
          </a:p>
          <a:p>
            <a:pPr marL="171450" indent="-171450">
              <a:buFont typeface="Arial" panose="020B0604020202020204" pitchFamily="34" charset="0"/>
              <a:buChar char="•"/>
            </a:pPr>
            <a:r>
              <a:rPr lang="nl-NL" sz="1200" b="1" i="0" u="none" strike="noStrike" kern="1200" baseline="0" dirty="0">
                <a:solidFill>
                  <a:schemeClr val="tx1"/>
                </a:solidFill>
                <a:latin typeface="Arial" panose="020B0604020202020204" pitchFamily="34" charset="0"/>
                <a:ea typeface="+mn-ea"/>
                <a:cs typeface="+mn-cs"/>
              </a:rPr>
              <a:t>Links</a:t>
            </a:r>
            <a:r>
              <a:rPr lang="nl-NL" sz="1200" b="0" i="0" u="none" strike="noStrike" kern="1200" baseline="0" dirty="0">
                <a:solidFill>
                  <a:schemeClr val="tx1"/>
                </a:solidFill>
                <a:latin typeface="Arial" panose="020B0604020202020204" pitchFamily="34" charset="0"/>
                <a:ea typeface="+mn-ea"/>
                <a:cs typeface="+mn-cs"/>
              </a:rPr>
              <a:t> is een overzicht waar de belangrijkste ontwikkelingen zijn weergegeven waarom dit vakgebied zal veranderen. In de binnenste cirkel staan de huidige functies in het betreffende vakgebied. De ring daaromheen bevat de ontwikkelingen met de grootste gevolgen, en de buitenste ring de overige ontwikkelingen.</a:t>
            </a:r>
          </a:p>
          <a:p>
            <a:pPr marL="171450" indent="-171450">
              <a:buFont typeface="Arial" panose="020B0604020202020204" pitchFamily="34" charset="0"/>
              <a:buChar char="•"/>
            </a:pPr>
            <a:r>
              <a:rPr lang="nl-NL" sz="1200" b="1" i="0" u="none" strike="noStrike" kern="1200" baseline="0" dirty="0">
                <a:solidFill>
                  <a:schemeClr val="tx1"/>
                </a:solidFill>
                <a:latin typeface="Arial" panose="020B0604020202020204" pitchFamily="34" charset="0"/>
                <a:ea typeface="+mn-ea"/>
                <a:cs typeface="+mn-cs"/>
              </a:rPr>
              <a:t>Rechts</a:t>
            </a:r>
            <a:r>
              <a:rPr lang="nl-NL" sz="1200" b="0" i="0" u="none" strike="noStrike" kern="1200" baseline="0" dirty="0">
                <a:solidFill>
                  <a:schemeClr val="tx1"/>
                </a:solidFill>
                <a:latin typeface="Arial" panose="020B0604020202020204" pitchFamily="34" charset="0"/>
                <a:ea typeface="+mn-ea"/>
                <a:cs typeface="+mn-cs"/>
              </a:rPr>
              <a:t> is een tabel met de veranderingen voor het vakgebied van 2020 naar 2025, met boven naar beneden:</a:t>
            </a:r>
          </a:p>
          <a:p>
            <a:pPr marL="628650" lvl="1" indent="-171450">
              <a:buFont typeface="Arial" panose="020B0604020202020204" pitchFamily="34" charset="0"/>
              <a:buChar char="•"/>
            </a:pPr>
            <a:r>
              <a:rPr lang="nl-NL" sz="1200" b="0" i="0" u="none" strike="noStrike" kern="1200" baseline="0" dirty="0">
                <a:solidFill>
                  <a:schemeClr val="tx1"/>
                </a:solidFill>
                <a:latin typeface="Arial" panose="020B0604020202020204" pitchFamily="34" charset="0"/>
                <a:ea typeface="+mn-ea"/>
                <a:cs typeface="+mn-cs"/>
              </a:rPr>
              <a:t>De verschuiving van functietypering en de relevante ontwikkelingen op het vakgebied.</a:t>
            </a:r>
          </a:p>
          <a:p>
            <a:pPr marL="628650" lvl="1" indent="-171450">
              <a:buFont typeface="Arial" panose="020B0604020202020204" pitchFamily="34" charset="0"/>
              <a:buChar char="•"/>
            </a:pPr>
            <a:r>
              <a:rPr lang="nl-NL" sz="1200" b="0" i="0" u="none" strike="noStrike" kern="1200" baseline="0" dirty="0">
                <a:solidFill>
                  <a:schemeClr val="tx1"/>
                </a:solidFill>
                <a:latin typeface="Arial" panose="020B0604020202020204" pitchFamily="34" charset="0"/>
                <a:ea typeface="+mn-ea"/>
                <a:cs typeface="+mn-cs"/>
              </a:rPr>
              <a:t>De huidige situatie (2020) op vijf dimensies: het werk, het systeem, de personeelsbehoefte, de kennis, en de vaardigheden en het gedrag.</a:t>
            </a:r>
          </a:p>
          <a:p>
            <a:pPr marL="628650" lvl="1" indent="-171450">
              <a:buFont typeface="Arial" panose="020B0604020202020204" pitchFamily="34" charset="0"/>
              <a:buChar char="•"/>
            </a:pPr>
            <a:r>
              <a:rPr lang="nl-NL" sz="1200" b="0" i="0" u="none" strike="noStrike" kern="1200" baseline="0" dirty="0">
                <a:solidFill>
                  <a:schemeClr val="tx1"/>
                </a:solidFill>
                <a:latin typeface="Arial" panose="020B0604020202020204" pitchFamily="34" charset="0"/>
                <a:ea typeface="+mn-ea"/>
                <a:cs typeface="+mn-cs"/>
              </a:rPr>
              <a:t>De toekomst van het vakgebied op dezelfde vijf dimensies</a:t>
            </a:r>
          </a:p>
          <a:p>
            <a:pPr marL="0" lvl="0" indent="0">
              <a:buFont typeface="Arial" panose="020B0604020202020204" pitchFamily="34" charset="0"/>
              <a:buNone/>
            </a:pPr>
            <a:endParaRPr lang="nl-NL" sz="1200" b="0" i="0" u="none" strike="noStrike" kern="1200" baseline="0" dirty="0">
              <a:solidFill>
                <a:schemeClr val="tx1"/>
              </a:solidFill>
              <a:latin typeface="Arial" panose="020B0604020202020204" pitchFamily="34" charset="0"/>
              <a:ea typeface="+mn-ea"/>
              <a:cs typeface="+mn-cs"/>
            </a:endParaRPr>
          </a:p>
          <a:p>
            <a:pPr marL="0" lvl="0" indent="0">
              <a:buFont typeface="Arial" panose="020B0604020202020204" pitchFamily="34" charset="0"/>
              <a:buNone/>
            </a:pPr>
            <a:r>
              <a:rPr lang="nl-NL" sz="1200" b="0" i="0" u="none" strike="noStrike" kern="1200" baseline="0" dirty="0">
                <a:solidFill>
                  <a:schemeClr val="tx1"/>
                </a:solidFill>
                <a:latin typeface="Arial" panose="020B0604020202020204" pitchFamily="34" charset="0"/>
                <a:ea typeface="+mn-ea"/>
                <a:cs typeface="+mn-cs"/>
              </a:rPr>
              <a:t>Het doornemen/inhoudelijke verdieping van alle vakgebieden zal relatief veel tijd nemen. Om deze reden adviseren wij om de samenvatting inhoudelijk te bespreken of met een of enkele vakgebied(en) inhoudelijk te bespreken.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22</a:t>
            </a:fld>
            <a:endParaRPr lang="nl-NL" altLang="en-NL" dirty="0"/>
          </a:p>
        </p:txBody>
      </p:sp>
    </p:spTree>
    <p:extLst>
      <p:ext uri="{BB962C8B-B14F-4D97-AF65-F5344CB8AC3E}">
        <p14:creationId xmlns:p14="http://schemas.microsoft.com/office/powerpoint/2010/main" val="3983115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000" dirty="0"/>
              <a:t>Welkom aan alle betrokkenen bij deze interactieve presentatie! </a:t>
            </a:r>
          </a:p>
          <a:p>
            <a:endParaRPr lang="nl-NL" sz="1000" dirty="0"/>
          </a:p>
          <a:p>
            <a:r>
              <a:rPr lang="nl-NL" sz="1000" b="1" dirty="0"/>
              <a:t>Tips</a:t>
            </a:r>
          </a:p>
          <a:p>
            <a:pPr marL="171450" indent="-171450">
              <a:buFont typeface="Arial" panose="020B0604020202020204" pitchFamily="34" charset="0"/>
              <a:buChar char="•"/>
            </a:pPr>
            <a:r>
              <a:rPr lang="nl-NL" sz="1000" dirty="0"/>
              <a:t>Check tussendoor af en toe of het verhaal voldoende aansluit bij de beleving van de deelnemers. </a:t>
            </a:r>
          </a:p>
          <a:p>
            <a:pPr marL="171450" indent="-171450">
              <a:buFont typeface="Arial" panose="020B0604020202020204" pitchFamily="34" charset="0"/>
              <a:buChar char="•"/>
            </a:pPr>
            <a:r>
              <a:rPr lang="nl-NL" sz="1000" dirty="0"/>
              <a:t>Wol je vragen stellen aan de deelnemers? Een handige tool hiervoor is </a:t>
            </a:r>
            <a:r>
              <a:rPr lang="nl-NL" sz="1000" dirty="0" err="1"/>
              <a:t>Mentimeter</a:t>
            </a:r>
            <a:r>
              <a:rPr lang="nl-NL" sz="1000" dirty="0"/>
              <a:t> (www.menti.com).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2</a:t>
            </a:fld>
            <a:endParaRPr lang="nl-NL" altLang="en-NL" dirty="0"/>
          </a:p>
        </p:txBody>
      </p:sp>
    </p:spTree>
    <p:extLst>
      <p:ext uri="{BB962C8B-B14F-4D97-AF65-F5344CB8AC3E}">
        <p14:creationId xmlns:p14="http://schemas.microsoft.com/office/powerpoint/2010/main" val="1489115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23</a:t>
            </a:fld>
            <a:endParaRPr lang="nl-NL" altLang="en-NL" dirty="0"/>
          </a:p>
        </p:txBody>
      </p:sp>
    </p:spTree>
    <p:extLst>
      <p:ext uri="{BB962C8B-B14F-4D97-AF65-F5344CB8AC3E}">
        <p14:creationId xmlns:p14="http://schemas.microsoft.com/office/powerpoint/2010/main" val="6226759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u="none" strike="noStrike" kern="1200" baseline="0" dirty="0">
                <a:solidFill>
                  <a:schemeClr val="tx1"/>
                </a:solidFill>
                <a:latin typeface="Arial" panose="020B0604020202020204" pitchFamily="34" charset="0"/>
                <a:ea typeface="+mn-ea"/>
                <a:cs typeface="+mn-cs"/>
              </a:rPr>
              <a:t>De corporatiesector gaat veranderen, daar is iedereen het wel over eens. </a:t>
            </a:r>
            <a:r>
              <a:rPr lang="nl-NL" dirty="0"/>
              <a:t>De vele grote en kleine veranderingen maken het een uitdagende en omvangrijke opgave. Woningcorporaties hebben te maken met een dubbele opgave: omgaan met de complexe situatie van vandaag én zich voorbereiden op de toekomst.</a:t>
            </a:r>
          </a:p>
          <a:p>
            <a:endParaRPr lang="nl-NL" dirty="0"/>
          </a:p>
          <a:p>
            <a:r>
              <a:rPr lang="nl-NL" sz="1200" b="0" i="0" u="none" strike="noStrike" kern="1200" baseline="0" dirty="0">
                <a:solidFill>
                  <a:schemeClr val="tx1"/>
                </a:solidFill>
                <a:latin typeface="Arial" panose="020B0604020202020204" pitchFamily="34" charset="0"/>
                <a:ea typeface="+mn-ea"/>
                <a:cs typeface="+mn-cs"/>
              </a:rPr>
              <a:t>De transitie is zeker mogelijk maar alle betrokkenen moeten, voor zover ze dit nog niet doen, op korte termijn aan de slag gaan. De ontwikkeling naar de toekomstige situatie gaat niet vanzelf. Je zult gericht in actie moeten komen.</a:t>
            </a:r>
          </a:p>
          <a:p>
            <a:endParaRPr lang="nl-NL" sz="1200" b="0" i="0" u="none" strike="noStrike" kern="1200" baseline="0" dirty="0">
              <a:solidFill>
                <a:schemeClr val="tx1"/>
              </a:solidFill>
              <a:latin typeface="Arial" panose="020B0604020202020204" pitchFamily="34" charset="0"/>
              <a:ea typeface="+mn-ea"/>
              <a:cs typeface="+mn-cs"/>
            </a:endParaRPr>
          </a:p>
          <a:p>
            <a:r>
              <a:rPr lang="nl-NL" sz="1200" b="0" i="0" u="none" strike="noStrike" kern="1200" baseline="0" dirty="0">
                <a:solidFill>
                  <a:schemeClr val="tx1"/>
                </a:solidFill>
                <a:latin typeface="Arial" panose="020B0604020202020204" pitchFamily="34" charset="0"/>
                <a:ea typeface="+mn-ea"/>
                <a:cs typeface="+mn-cs"/>
              </a:rPr>
              <a:t>Drie partijen worden met de slogan morgen begint vandaag!, aangesproken om in actie te komen: de sector als geheel, individuele corporaties en individuele medewerkers</a:t>
            </a:r>
            <a:endParaRPr lang="nl-NL" dirty="0"/>
          </a:p>
          <a:p>
            <a:endParaRPr lang="nl-NL" dirty="0"/>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42</a:t>
            </a:fld>
            <a:endParaRPr lang="nl-NL" altLang="nl-NL" dirty="0"/>
          </a:p>
        </p:txBody>
      </p:sp>
    </p:spTree>
    <p:extLst>
      <p:ext uri="{BB962C8B-B14F-4D97-AF65-F5344CB8AC3E}">
        <p14:creationId xmlns:p14="http://schemas.microsoft.com/office/powerpoint/2010/main" val="992933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corporaties is het van belang dat ze een goed beeld hebben van de eigen toekomst en de hiervoor benodigde personele behoefte. Dit is van belang om als corporatie goed voorbereid te zijn op de toekomst en voldoende en de juiste personele capaciteiten tijdig beschikbaar te hebben. Dit geeft corporaties en medewerkers tijd om zich aan te passen. </a:t>
            </a:r>
          </a:p>
          <a:p>
            <a:endParaRPr lang="nl-NL" dirty="0"/>
          </a:p>
          <a:p>
            <a:r>
              <a:rPr lang="nl-NL" dirty="0"/>
              <a:t>Als werkgever heeft de corporatie ook de ‘plicht’ om medewerkers goed en tijdig voor te lichten over de mogelijke veranderingen en de persoonlijke impact. Om deze reden is het aan te bevelen om medewerkers bij het proces van strategische personeelsplanning te betrekken. </a:t>
            </a:r>
          </a:p>
          <a:p>
            <a:r>
              <a:rPr lang="nl-NL" dirty="0"/>
              <a:t>   </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43</a:t>
            </a:fld>
            <a:endParaRPr lang="nl-NL" altLang="nl-NL" dirty="0"/>
          </a:p>
        </p:txBody>
      </p:sp>
    </p:spTree>
    <p:extLst>
      <p:ext uri="{BB962C8B-B14F-4D97-AF65-F5344CB8AC3E}">
        <p14:creationId xmlns:p14="http://schemas.microsoft.com/office/powerpoint/2010/main" val="27917522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Van medewerkers wordt verwacht dat ze duurzaam inzetbaar zijn, nu en in de toekomst. </a:t>
            </a:r>
          </a:p>
          <a:p>
            <a:r>
              <a:rPr lang="nl-NL" dirty="0"/>
              <a:t>Dit vereist dat medewerkers zelf stappen zetten. Aan de hand van dit stroomdiagram kan de medewerker bepalen waar hij staat en welke stappen hij/zij nog moet zetten. </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44</a:t>
            </a:fld>
            <a:endParaRPr lang="nl-NL" altLang="nl-NL" dirty="0"/>
          </a:p>
        </p:txBody>
      </p:sp>
    </p:spTree>
    <p:extLst>
      <p:ext uri="{BB962C8B-B14F-4D97-AF65-F5344CB8AC3E}">
        <p14:creationId xmlns:p14="http://schemas.microsoft.com/office/powerpoint/2010/main" val="977429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Hierbij een visuele weergave met stappen voor medewerker om duurzaam inzetbaar te worden/blijven.</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45</a:t>
            </a:fld>
            <a:endParaRPr lang="nl-NL" altLang="nl-NL" dirty="0"/>
          </a:p>
        </p:txBody>
      </p:sp>
    </p:spTree>
    <p:extLst>
      <p:ext uri="{BB962C8B-B14F-4D97-AF65-F5344CB8AC3E}">
        <p14:creationId xmlns:p14="http://schemas.microsoft.com/office/powerpoint/2010/main" val="3620365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Aedes biedt in 2020 aan haar leden het volgende materiaal en bijeenkomsten aan in het kader van werken in de corporatie van de toekomst. Dit alles wordt afgestemd met scholingsfonds FLOW.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dirty="0"/>
              <a:t>Medewerkers zijn ook zeer welkom op het Innovatielab #2 op 13 oktober 2020! Meld je alvast aan via </a:t>
            </a:r>
            <a:r>
              <a:rPr lang="nl-NL"/>
              <a:t>de hyperlink.</a:t>
            </a:r>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47</a:t>
            </a:fld>
            <a:endParaRPr lang="nl-NL" altLang="en-NL" dirty="0"/>
          </a:p>
        </p:txBody>
      </p:sp>
    </p:spTree>
    <p:extLst>
      <p:ext uri="{BB962C8B-B14F-4D97-AF65-F5344CB8AC3E}">
        <p14:creationId xmlns:p14="http://schemas.microsoft.com/office/powerpoint/2010/main" val="252472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3</a:t>
            </a:fld>
            <a:endParaRPr lang="nl-NL" altLang="en-NL" dirty="0"/>
          </a:p>
        </p:txBody>
      </p:sp>
    </p:spTree>
    <p:extLst>
      <p:ext uri="{BB962C8B-B14F-4D97-AF65-F5344CB8AC3E}">
        <p14:creationId xmlns:p14="http://schemas.microsoft.com/office/powerpoint/2010/main" val="259088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4</a:t>
            </a:fld>
            <a:endParaRPr lang="nl-NL" altLang="en-NL" dirty="0"/>
          </a:p>
        </p:txBody>
      </p:sp>
    </p:spTree>
    <p:extLst>
      <p:ext uri="{BB962C8B-B14F-4D97-AF65-F5344CB8AC3E}">
        <p14:creationId xmlns:p14="http://schemas.microsoft.com/office/powerpoint/2010/main" val="121131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00" dirty="0"/>
              <a:t>De wereld om ons heen verandert. Denk daarbij aan de digitalisering van het werk, de verduurzaming van ons bezit en de toename van agressief en verward gedrag door huurders. Daarmee verandert ook het vak van corporatiemedewerker. Het werk is complexer geworden. Er worden andere eisen gesteld aan medewerkers dan vroeger. </a:t>
            </a:r>
          </a:p>
          <a:p>
            <a:pPr marL="171450" indent="-171450">
              <a:buFont typeface="Arial" panose="020B0604020202020204" pitchFamily="34" charset="0"/>
              <a:buChar char="•"/>
            </a:pPr>
            <a:r>
              <a:rPr lang="nl-NL" sz="1000" dirty="0"/>
              <a:t>Uit het Arbeidsmarktonderzoek woningcorporaties 2019 blijkt dat 13 procent van de medewerkers niet voldoende is toegerust voor de eisen die het werk nu aan ze stelt. Door deze mismatch kunnen corporaties niet optimaal inspelen op interne en externe ontwikkelingen. </a:t>
            </a:r>
          </a:p>
          <a:p>
            <a:pPr marL="171450" indent="-171450">
              <a:buFont typeface="Arial" panose="020B0604020202020204" pitchFamily="34" charset="0"/>
              <a:buChar char="•"/>
            </a:pPr>
            <a:r>
              <a:rPr lang="nl-NL" sz="1000" dirty="0"/>
              <a:t>Het verbeteren van de inzetbaarheid van medewerkers op een duurzame manier, is een belangrijk antwoord op de ontwikkelingen die op onze sector en medewerkers afkomen. Gebeurt dit niet, dan komt de inzetbaarheid van sommige medewerkers binnen de corporatie, en op de arbeidsmarkt in het algemeen, onder druk te staan. </a:t>
            </a:r>
          </a:p>
          <a:p>
            <a:pPr marL="171450" indent="-171450">
              <a:buFont typeface="Arial" panose="020B0604020202020204" pitchFamily="34" charset="0"/>
              <a:buChar char="•"/>
            </a:pPr>
            <a:r>
              <a:rPr lang="nl-NL" sz="1000" dirty="0"/>
              <a:t>Medewerkers zijn natuurlijk in de eerste plaats zelf verantwoordelijk om te werken aan hun eigen inzetbaarheid. Veel medewerkers doen dit al door (permanent) te werken aan scholing en ontwikkeling. Maar dit geldt niet voor iedereen. Met name de meest kwetsbare medewerkers zijn zich er nog niet altijd bewust van dat het werk verandert en/of verdwijnt, waardoor ze niet optimaal zijn voorbereid op de toekomst. Deze risicogroep bestaat vooral uit functionarissen binnen de functiefamilies ‘verhuur, verkoop en bemiddeling’ en ‘(financiële) administratie’. Uit het Arbeidsmarktonderzoek woningcorporaties 2019 blijkt dat voor deze functiefamilies een sterke personeelskrimp wordt verwacht. </a:t>
            </a:r>
          </a:p>
          <a:p>
            <a:pPr marL="171450" indent="-171450">
              <a:buFont typeface="Arial" panose="020B0604020202020204" pitchFamily="34" charset="0"/>
              <a:buChar char="•"/>
            </a:pPr>
            <a:r>
              <a:rPr lang="nl-NL" sz="1000" dirty="0"/>
              <a:t>Corporaties hebben, in hun rol als werkgever, de verantwoordelijkheid om medewerkers bewust te maken van het toekomstperspectief van hun vakgebied en de kennis en kunde die daarbij hoort. Zij moeten vooral de kwetsbare medewerkers prikkelen om na te denken over hun loopbaan. Waar gaat mijn vakgebied naartoe? Past dit bij mij? Welke kennis en kunde moet ik ontwikkelen om bij te kunnen blijven? Welke kansen bieden de toekomstige ontwikkelingen mij? Belangrijke vragen die in het gesprek tussen medewerker en leidinggevende aan bod zouden moeten komen. </a:t>
            </a:r>
          </a:p>
          <a:p>
            <a:pPr marL="171450" indent="-171450">
              <a:buFont typeface="Arial" panose="020B0604020202020204" pitchFamily="34" charset="0"/>
              <a:buChar char="•"/>
            </a:pPr>
            <a:r>
              <a:rPr lang="nl-NL" sz="1000" dirty="0"/>
              <a:t>Aedes heeft als branchevereniging van woningcorporaties een belangrijke rol om dit gesprek te faciliteren. Ook heeft zij meer in het algemeen een rol in het koppelen van maatschappelijke opgaven aan organisatievraagstukken. Met het project ‘Werken in de corporatie van de toekomst’ wil Aedes hieraan een waardevolle bijdrage te leveren door het werk van de toekomst in kaart te brengen. </a:t>
            </a:r>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5</a:t>
            </a:fld>
            <a:endParaRPr lang="nl-NL" altLang="en-NL" dirty="0"/>
          </a:p>
        </p:txBody>
      </p:sp>
    </p:spTree>
    <p:extLst>
      <p:ext uri="{BB962C8B-B14F-4D97-AF65-F5344CB8AC3E}">
        <p14:creationId xmlns:p14="http://schemas.microsoft.com/office/powerpoint/2010/main" val="372867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6</a:t>
            </a:fld>
            <a:endParaRPr lang="nl-NL" altLang="en-NL" dirty="0"/>
          </a:p>
        </p:txBody>
      </p:sp>
    </p:spTree>
    <p:extLst>
      <p:ext uri="{BB962C8B-B14F-4D97-AF65-F5344CB8AC3E}">
        <p14:creationId xmlns:p14="http://schemas.microsoft.com/office/powerpoint/2010/main" val="27463701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NL" sz="1000" dirty="0"/>
              <a:t>Het onderzoek is gestart met het doornemen van documenten die relevant zijn voor de sector. Hier zijn de belangrijkste ontwikkelingen met impact uitgehaald. Tevens zijn ondernemingsplannen van 15 corporaties inhoudelijk doorgenomen. Hier zijn ook de belangrijkste ontwikkelingen uit gedestilleerd.  </a:t>
            </a:r>
          </a:p>
          <a:p>
            <a:pPr marL="171450" indent="-171450">
              <a:buFont typeface="Arial" panose="020B0604020202020204" pitchFamily="34" charset="0"/>
              <a:buChar char="•"/>
            </a:pPr>
            <a:r>
              <a:rPr lang="nl-NL" sz="1000" dirty="0"/>
              <a:t>Op basis van de documenten is een vragenlijst opgesteld en uitgezet onder corporatiemedewerkers (ook leidinggevenden en bestuurders). Op de vragenlijst hebben 980 respondenten de lijst ingevuld.  </a:t>
            </a:r>
          </a:p>
          <a:p>
            <a:pPr marL="171450" indent="-171450">
              <a:buFont typeface="Arial" panose="020B0604020202020204" pitchFamily="34" charset="0"/>
              <a:buChar char="•"/>
            </a:pPr>
            <a:r>
              <a:rPr lang="nl-NL" sz="1000" dirty="0"/>
              <a:t>Met 30 bestuurders heeft een verdiepend telefonisch interview plaatsgevonden. </a:t>
            </a:r>
          </a:p>
          <a:p>
            <a:pPr marL="171450" indent="-171450">
              <a:buFont typeface="Arial" panose="020B0604020202020204" pitchFamily="34" charset="0"/>
              <a:buChar char="•"/>
            </a:pPr>
            <a:r>
              <a:rPr lang="nl-NL" sz="1000" dirty="0"/>
              <a:t>De uitkomsten zijn in de projectgroep besproken en met de experts van Aedes. Hierin zijn de uitkomsten vertaald naar de hoofdlijnen.</a:t>
            </a:r>
          </a:p>
          <a:p>
            <a:pPr marL="171450" indent="-171450">
              <a:buFont typeface="Arial" panose="020B0604020202020204" pitchFamily="34" charset="0"/>
              <a:buChar char="•"/>
            </a:pPr>
            <a:r>
              <a:rPr lang="nl-NL" sz="1000" dirty="0"/>
              <a:t>Vervolgens zijn er 5 sessies over het land gehouden waaraan in totaal meer dan 100 corporatiemedewerkers aan hebben deelgenomen. Tijdens deze sessies zijn de hoofdlijnen van het onderzoek (relevante ontwikkelingen) gevalideerd en hebben de deelnemers input geleverd over twee vraagstukken:</a:t>
            </a:r>
          </a:p>
          <a:p>
            <a:pPr marL="628650" lvl="1" indent="-171450">
              <a:buFont typeface="Arial" panose="020B0604020202020204" pitchFamily="34" charset="0"/>
              <a:buChar char="•"/>
            </a:pPr>
            <a:r>
              <a:rPr lang="nl-NL" sz="1000" dirty="0"/>
              <a:t>Hoe gaat het werk van corporaties veranderen naar 2025</a:t>
            </a:r>
          </a:p>
          <a:p>
            <a:pPr marL="628650" lvl="1" indent="-171450">
              <a:buFont typeface="Arial" panose="020B0604020202020204" pitchFamily="34" charset="0"/>
              <a:buChar char="•"/>
            </a:pPr>
            <a:r>
              <a:rPr lang="nl-NL" sz="1000" dirty="0"/>
              <a:t>Hoe veranderen vakgebieden naar 2025</a:t>
            </a:r>
          </a:p>
          <a:p>
            <a:pPr marL="171450" lvl="0" indent="-171450">
              <a:buFont typeface="Arial" panose="020B0604020202020204" pitchFamily="34" charset="0"/>
              <a:buChar char="•"/>
            </a:pPr>
            <a:r>
              <a:rPr lang="nl-NL" sz="1000" dirty="0"/>
              <a:t>Alle uitkomsten zijn verwerkt tot een document met onderzoeksresultaten.</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7</a:t>
            </a:fld>
            <a:endParaRPr lang="nl-NL" altLang="nl-NL" dirty="0"/>
          </a:p>
        </p:txBody>
      </p:sp>
    </p:spTree>
    <p:extLst>
      <p:ext uri="{BB962C8B-B14F-4D97-AF65-F5344CB8AC3E}">
        <p14:creationId xmlns:p14="http://schemas.microsoft.com/office/powerpoint/2010/main" val="3084125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000" b="1" dirty="0"/>
              <a:t>Sector</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000" dirty="0"/>
              <a:t>Voor het onderzoek is bewust gekozen voor en participatieve aanpak: het is een onderzoek voor de sector door de sector. We hebben hiervoor gekozen omdat:</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De doelstelling is dat corporaties en medewerkers in actie komen. Herkenbaarheid en draagvlak zijn dan essentieel</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De meeste kennis ligt bij de mensen die werkzaam zijn in de sector. We hebben gebruik gemaakt van collectieve denkkracht.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Betrokkenheid en herkenbaarheid vormen basis van het onderzoek en e  de uitkomsten </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nl-NL" sz="1000" dirty="0"/>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000" b="1" dirty="0"/>
              <a:t>Projectgroep</a:t>
            </a:r>
          </a:p>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nl-NL" sz="1000" dirty="0"/>
              <a:t>Het project is uitgevoerd en begeleid door een projectgroep die de corporatiesector representeert: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Aedes als opdrachtgever en expert van werkgeverszaken.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Meerdere professionals uit de corporatiesector hun expertise en bijdrage geleverd aan het project.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nl-NL" sz="1000" dirty="0"/>
              <a:t>Dageraad Advies richt zich sinds haar bestaan (2009) op het toekomstbestendig maken en houden van organisaties en medewerkers en heeft veel kennis op dit vlak. Dageraad Advies heeft de aanpak en opzet ontwikkeld en uitgevoerd en heeft de resultaten verwerkt. </a:t>
            </a:r>
          </a:p>
          <a:p>
            <a:endParaRPr lang="nl-NL" dirty="0"/>
          </a:p>
        </p:txBody>
      </p:sp>
      <p:sp>
        <p:nvSpPr>
          <p:cNvPr id="4" name="Tijdelijke aanduiding voor dianummer 3"/>
          <p:cNvSpPr>
            <a:spLocks noGrp="1"/>
          </p:cNvSpPr>
          <p:nvPr>
            <p:ph type="sldNum" sz="quarter" idx="5"/>
          </p:nvPr>
        </p:nvSpPr>
        <p:spPr/>
        <p:txBody>
          <a:bodyPr/>
          <a:lstStyle/>
          <a:p>
            <a:fld id="{D15A40EB-F8AC-47F9-985D-B856ACD369DE}" type="slidenum">
              <a:rPr lang="nl-NL" altLang="en-NL" smtClean="0"/>
              <a:pPr/>
              <a:t>8</a:t>
            </a:fld>
            <a:endParaRPr lang="nl-NL" altLang="en-NL" dirty="0"/>
          </a:p>
        </p:txBody>
      </p:sp>
    </p:spTree>
    <p:extLst>
      <p:ext uri="{BB962C8B-B14F-4D97-AF65-F5344CB8AC3E}">
        <p14:creationId xmlns:p14="http://schemas.microsoft.com/office/powerpoint/2010/main" val="8917876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focus van het onderzoek betreft de gehele sector. Hierdoor is het niet mogelijk om voor alle specifieke functies de impact te bepalen. Om deze reden is aangesloten bij de vakgebieden die FLOW al langere tijd hanteert. Deze vakgebieden zijn clustering van functies die zich richting op een zelfde aandachtsgebied. </a:t>
            </a:r>
          </a:p>
          <a:p>
            <a:endParaRPr lang="nl-NL" dirty="0"/>
          </a:p>
          <a:p>
            <a:r>
              <a:rPr lang="nl-NL" dirty="0"/>
              <a:t>De uitkomsten geven inzicht in de ontwikkeling op deze vakgebieden. Het biedt corporaties en medewerkers een globaal beeld van de ontwikkelingen op dit vakgebied. De vertaling naar specifieke functies kan op basis van het onderzoek door corporaties en medewerkers zelfstandig worden opgepakt (zie hiervoor transitie).</a:t>
            </a:r>
          </a:p>
        </p:txBody>
      </p:sp>
      <p:sp>
        <p:nvSpPr>
          <p:cNvPr id="4" name="Tijdelijke aanduiding voor dianummer 3"/>
          <p:cNvSpPr>
            <a:spLocks noGrp="1"/>
          </p:cNvSpPr>
          <p:nvPr>
            <p:ph type="sldNum" sz="quarter" idx="5"/>
          </p:nvPr>
        </p:nvSpPr>
        <p:spPr/>
        <p:txBody>
          <a:bodyPr/>
          <a:lstStyle/>
          <a:p>
            <a:fld id="{3720BB69-9CC3-4A76-B046-F8910D2B955B}" type="slidenum">
              <a:rPr lang="nl-NL" altLang="nl-NL" smtClean="0"/>
              <a:pPr/>
              <a:t>9</a:t>
            </a:fld>
            <a:endParaRPr lang="nl-NL" altLang="nl-NL" dirty="0"/>
          </a:p>
        </p:txBody>
      </p:sp>
    </p:spTree>
    <p:extLst>
      <p:ext uri="{BB962C8B-B14F-4D97-AF65-F5344CB8AC3E}">
        <p14:creationId xmlns:p14="http://schemas.microsoft.com/office/powerpoint/2010/main" val="3481291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F29B-6769-4BAA-A69C-0A6FCF829706}"/>
              </a:ext>
            </a:extLst>
          </p:cNvPr>
          <p:cNvSpPr>
            <a:spLocks noGrp="1"/>
          </p:cNvSpPr>
          <p:nvPr>
            <p:ph type="ctrTitle"/>
          </p:nvPr>
        </p:nvSpPr>
        <p:spPr>
          <a:xfrm>
            <a:off x="1143000" y="1122363"/>
            <a:ext cx="6858000" cy="2387600"/>
          </a:xfrm>
        </p:spPr>
        <p:txBody>
          <a:bodyPr anchor="b"/>
          <a:lstStyle>
            <a:lvl1pPr algn="ctr">
              <a:defRPr sz="6000"/>
            </a:lvl1pPr>
          </a:lstStyle>
          <a:p>
            <a:r>
              <a:rPr lang="en-US" dirty="0"/>
              <a:t>Click to edit Master title style</a:t>
            </a:r>
            <a:endParaRPr lang="en-NL" dirty="0"/>
          </a:p>
        </p:txBody>
      </p:sp>
      <p:sp>
        <p:nvSpPr>
          <p:cNvPr id="3" name="Subtitle 2">
            <a:extLst>
              <a:ext uri="{FF2B5EF4-FFF2-40B4-BE49-F238E27FC236}">
                <a16:creationId xmlns:a16="http://schemas.microsoft.com/office/drawing/2014/main" id="{499B750F-4BEE-4E11-BFD1-A463B4BCC5F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EF5A1F1A-4D5A-4703-BBD3-7B4472FC926C}"/>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7D4C8174-C272-4519-8CDA-012847E88164}"/>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F7368046-9893-445B-89D7-9B40D1EFCA00}"/>
              </a:ext>
            </a:extLst>
          </p:cNvPr>
          <p:cNvSpPr>
            <a:spLocks noGrp="1"/>
          </p:cNvSpPr>
          <p:nvPr>
            <p:ph type="sldNum" sz="quarter" idx="12"/>
          </p:nvPr>
        </p:nvSpPr>
        <p:spPr/>
        <p:txBody>
          <a:bodyPr/>
          <a:lstStyle>
            <a:lvl1pPr>
              <a:defRPr/>
            </a:lvl1pPr>
          </a:lstStyle>
          <a:p>
            <a:fld id="{D5879A8C-74C7-48C9-9B13-631947AC80C2}" type="slidenum">
              <a:rPr lang="nl-NL" altLang="en-NL"/>
              <a:pPr/>
              <a:t>‹nr.›</a:t>
            </a:fld>
            <a:endParaRPr lang="nl-NL" altLang="en-NL" dirty="0"/>
          </a:p>
        </p:txBody>
      </p:sp>
    </p:spTree>
    <p:extLst>
      <p:ext uri="{BB962C8B-B14F-4D97-AF65-F5344CB8AC3E}">
        <p14:creationId xmlns:p14="http://schemas.microsoft.com/office/powerpoint/2010/main" val="3564505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302C6-EE2A-41DB-B9FB-F84EEA6F56AE}"/>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7B013D99-18EC-4533-8FFA-ACD19663562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563EB458-D27B-4ED4-A3A4-048A2F2836F6}"/>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BF3E86C8-58C3-4BFE-AB9F-02B935CE97CC}"/>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2135502B-06CE-43EA-A3CF-6A5417384016}"/>
              </a:ext>
            </a:extLst>
          </p:cNvPr>
          <p:cNvSpPr>
            <a:spLocks noGrp="1"/>
          </p:cNvSpPr>
          <p:nvPr>
            <p:ph type="sldNum" sz="quarter" idx="12"/>
          </p:nvPr>
        </p:nvSpPr>
        <p:spPr/>
        <p:txBody>
          <a:bodyPr/>
          <a:lstStyle>
            <a:lvl1pPr>
              <a:defRPr/>
            </a:lvl1pPr>
          </a:lstStyle>
          <a:p>
            <a:fld id="{9ABD0C08-7E31-4CAB-A3B8-0831EBF82495}" type="slidenum">
              <a:rPr lang="nl-NL" altLang="en-NL"/>
              <a:pPr/>
              <a:t>‹nr.›</a:t>
            </a:fld>
            <a:endParaRPr lang="nl-NL" altLang="en-NL" dirty="0"/>
          </a:p>
        </p:txBody>
      </p:sp>
    </p:spTree>
    <p:extLst>
      <p:ext uri="{BB962C8B-B14F-4D97-AF65-F5344CB8AC3E}">
        <p14:creationId xmlns:p14="http://schemas.microsoft.com/office/powerpoint/2010/main" val="244062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057AAA-5E53-4F27-850F-9F56822D9890}"/>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681FAE2F-0912-46E1-BF6D-6A1A6261F21D}"/>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D4DECE68-328A-46D7-A0DF-CD5F385562E9}"/>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C812C3D0-E18D-476F-ABD4-701A323B1ED0}"/>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F424ADF7-9370-400D-8170-783E4A7E048F}"/>
              </a:ext>
            </a:extLst>
          </p:cNvPr>
          <p:cNvSpPr>
            <a:spLocks noGrp="1"/>
          </p:cNvSpPr>
          <p:nvPr>
            <p:ph type="sldNum" sz="quarter" idx="12"/>
          </p:nvPr>
        </p:nvSpPr>
        <p:spPr/>
        <p:txBody>
          <a:bodyPr/>
          <a:lstStyle>
            <a:lvl1pPr>
              <a:defRPr/>
            </a:lvl1pPr>
          </a:lstStyle>
          <a:p>
            <a:fld id="{DD67436F-1327-465F-BEBA-48BA7461C391}" type="slidenum">
              <a:rPr lang="nl-NL" altLang="en-NL"/>
              <a:pPr/>
              <a:t>‹nr.›</a:t>
            </a:fld>
            <a:endParaRPr lang="nl-NL" altLang="en-NL" dirty="0"/>
          </a:p>
        </p:txBody>
      </p:sp>
    </p:spTree>
    <p:extLst>
      <p:ext uri="{BB962C8B-B14F-4D97-AF65-F5344CB8AC3E}">
        <p14:creationId xmlns:p14="http://schemas.microsoft.com/office/powerpoint/2010/main" val="1454135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D521-397D-477E-AA1E-A17B70BA9F70}"/>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608B6C0C-B28B-49A8-9672-A85263329A65}"/>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CFDEF7ED-7DF7-4650-BF32-9ABD0AC46F50}"/>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814D4DA1-1E86-414B-9E38-4A15D7D7B7D5}"/>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1F8D66C9-456F-4E39-842B-F20599797DBA}"/>
              </a:ext>
            </a:extLst>
          </p:cNvPr>
          <p:cNvSpPr>
            <a:spLocks noGrp="1"/>
          </p:cNvSpPr>
          <p:nvPr>
            <p:ph type="sldNum" sz="quarter" idx="12"/>
          </p:nvPr>
        </p:nvSpPr>
        <p:spPr/>
        <p:txBody>
          <a:bodyPr/>
          <a:lstStyle>
            <a:lvl1pPr>
              <a:defRPr/>
            </a:lvl1pPr>
          </a:lstStyle>
          <a:p>
            <a:fld id="{DF5BADFF-B007-4E1C-96B5-04FF66E6B8E1}" type="slidenum">
              <a:rPr lang="nl-NL" altLang="en-NL"/>
              <a:pPr/>
              <a:t>‹nr.›</a:t>
            </a:fld>
            <a:endParaRPr lang="nl-NL" altLang="en-NL" dirty="0"/>
          </a:p>
        </p:txBody>
      </p:sp>
    </p:spTree>
    <p:extLst>
      <p:ext uri="{BB962C8B-B14F-4D97-AF65-F5344CB8AC3E}">
        <p14:creationId xmlns:p14="http://schemas.microsoft.com/office/powerpoint/2010/main" val="3369250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86AE9-E129-41F8-A62C-1A9AFBFB05D1}"/>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EA4E8AF4-2B4B-49C8-90B9-206D24E490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7C014392-0841-4060-9BED-0C85A6C2566C}"/>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4456F06C-93F0-44B2-91B8-7572E580FBCC}"/>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C61E240A-C82E-4160-8E50-15B43CE7B537}"/>
              </a:ext>
            </a:extLst>
          </p:cNvPr>
          <p:cNvSpPr>
            <a:spLocks noGrp="1"/>
          </p:cNvSpPr>
          <p:nvPr>
            <p:ph type="sldNum" sz="quarter" idx="12"/>
          </p:nvPr>
        </p:nvSpPr>
        <p:spPr/>
        <p:txBody>
          <a:bodyPr/>
          <a:lstStyle>
            <a:lvl1pPr>
              <a:defRPr/>
            </a:lvl1pPr>
          </a:lstStyle>
          <a:p>
            <a:fld id="{558535E0-2ABF-4EA0-80B5-EC36B20B2E79}" type="slidenum">
              <a:rPr lang="nl-NL" altLang="en-NL"/>
              <a:pPr/>
              <a:t>‹nr.›</a:t>
            </a:fld>
            <a:endParaRPr lang="nl-NL" altLang="en-NL" dirty="0"/>
          </a:p>
        </p:txBody>
      </p:sp>
    </p:spTree>
    <p:extLst>
      <p:ext uri="{BB962C8B-B14F-4D97-AF65-F5344CB8AC3E}">
        <p14:creationId xmlns:p14="http://schemas.microsoft.com/office/powerpoint/2010/main" val="2419669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4D188-1A92-483C-A095-D9E35A9D86D3}"/>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CC81ED06-C3A0-4420-826B-A11B295B2AF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DD00CF35-0892-4A37-8D58-C01C884BA5B8}"/>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06849C5A-BFEB-4D7E-A909-7ECA922EA4FE}"/>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40BA98DC-CEF9-4679-BB1B-533007EA1EF0}"/>
              </a:ext>
            </a:extLst>
          </p:cNvPr>
          <p:cNvSpPr>
            <a:spLocks noGrp="1"/>
          </p:cNvSpPr>
          <p:nvPr>
            <p:ph type="sldNum" sz="quarter" idx="12"/>
          </p:nvPr>
        </p:nvSpPr>
        <p:spPr/>
        <p:txBody>
          <a:bodyPr/>
          <a:lstStyle>
            <a:lvl1pPr>
              <a:defRPr/>
            </a:lvl1pPr>
          </a:lstStyle>
          <a:p>
            <a:fld id="{635F4A9F-0E35-4D94-B908-A18A6921E365}" type="slidenum">
              <a:rPr lang="nl-NL" altLang="en-NL"/>
              <a:pPr/>
              <a:t>‹nr.›</a:t>
            </a:fld>
            <a:endParaRPr lang="nl-NL" altLang="en-NL" dirty="0"/>
          </a:p>
        </p:txBody>
      </p:sp>
    </p:spTree>
    <p:extLst>
      <p:ext uri="{BB962C8B-B14F-4D97-AF65-F5344CB8AC3E}">
        <p14:creationId xmlns:p14="http://schemas.microsoft.com/office/powerpoint/2010/main" val="271597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BD85D-286E-4750-902D-D65EF29005D6}"/>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8972CB51-1CB3-409A-8AF7-01A19FA5F83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C55036F0-FC4C-484E-99D7-DCDBB0BB7250}"/>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9C70FA48-2F16-4D2A-95E1-3BB9B8F7CAA5}"/>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F300CC35-DE82-4F96-9523-137A5B135DCF}"/>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E8693395-342C-45A4-BACA-0B58013CE8C1}"/>
              </a:ext>
            </a:extLst>
          </p:cNvPr>
          <p:cNvSpPr>
            <a:spLocks noGrp="1"/>
          </p:cNvSpPr>
          <p:nvPr>
            <p:ph type="sldNum" sz="quarter" idx="12"/>
          </p:nvPr>
        </p:nvSpPr>
        <p:spPr/>
        <p:txBody>
          <a:bodyPr/>
          <a:lstStyle>
            <a:lvl1pPr>
              <a:defRPr/>
            </a:lvl1pPr>
          </a:lstStyle>
          <a:p>
            <a:fld id="{AAAB42CE-A8B0-42CB-9D1B-70A11755C625}" type="slidenum">
              <a:rPr lang="nl-NL" altLang="en-NL"/>
              <a:pPr/>
              <a:t>‹nr.›</a:t>
            </a:fld>
            <a:endParaRPr lang="nl-NL" altLang="en-NL" dirty="0"/>
          </a:p>
        </p:txBody>
      </p:sp>
    </p:spTree>
    <p:extLst>
      <p:ext uri="{BB962C8B-B14F-4D97-AF65-F5344CB8AC3E}">
        <p14:creationId xmlns:p14="http://schemas.microsoft.com/office/powerpoint/2010/main" val="2167104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96DC4-8FCC-4BE0-B684-4EFD799C4E2B}"/>
              </a:ext>
            </a:extLst>
          </p:cNvPr>
          <p:cNvSpPr>
            <a:spLocks noGrp="1"/>
          </p:cNvSpPr>
          <p:nvPr>
            <p:ph type="title"/>
          </p:nvPr>
        </p:nvSpPr>
        <p:spPr>
          <a:xfrm>
            <a:off x="630238" y="365125"/>
            <a:ext cx="78867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3A84F498-0358-4964-B8F2-9940B705F5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659309-D70D-4A93-9D06-517E9C1D806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C3D9708F-8569-452A-A29C-7AEA036C51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1150AC5-66E3-471A-83D0-76F5D5BEABA2}"/>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272B6BCB-F1E0-4FE3-92E9-1CF4F6DAFFCB}"/>
              </a:ext>
            </a:extLst>
          </p:cNvPr>
          <p:cNvSpPr>
            <a:spLocks noGrp="1"/>
          </p:cNvSpPr>
          <p:nvPr>
            <p:ph type="dt" sz="half" idx="10"/>
          </p:nvPr>
        </p:nvSpPr>
        <p:spPr/>
        <p:txBody>
          <a:bodyPr/>
          <a:lstStyle>
            <a:lvl1pPr>
              <a:defRPr/>
            </a:lvl1pPr>
          </a:lstStyle>
          <a:p>
            <a:endParaRPr lang="nl-NL" altLang="en-NL" dirty="0"/>
          </a:p>
        </p:txBody>
      </p:sp>
      <p:sp>
        <p:nvSpPr>
          <p:cNvPr id="8" name="Footer Placeholder 7">
            <a:extLst>
              <a:ext uri="{FF2B5EF4-FFF2-40B4-BE49-F238E27FC236}">
                <a16:creationId xmlns:a16="http://schemas.microsoft.com/office/drawing/2014/main" id="{EF38A68D-0F86-4A49-92FF-FABAD71A645B}"/>
              </a:ext>
            </a:extLst>
          </p:cNvPr>
          <p:cNvSpPr>
            <a:spLocks noGrp="1"/>
          </p:cNvSpPr>
          <p:nvPr>
            <p:ph type="ftr" sz="quarter" idx="11"/>
          </p:nvPr>
        </p:nvSpPr>
        <p:spPr/>
        <p:txBody>
          <a:bodyPr/>
          <a:lstStyle>
            <a:lvl1pPr>
              <a:defRPr/>
            </a:lvl1pPr>
          </a:lstStyle>
          <a:p>
            <a:endParaRPr lang="nl-NL" altLang="en-NL" dirty="0"/>
          </a:p>
        </p:txBody>
      </p:sp>
      <p:sp>
        <p:nvSpPr>
          <p:cNvPr id="9" name="Slide Number Placeholder 8">
            <a:extLst>
              <a:ext uri="{FF2B5EF4-FFF2-40B4-BE49-F238E27FC236}">
                <a16:creationId xmlns:a16="http://schemas.microsoft.com/office/drawing/2014/main" id="{2DBEA3A1-3D6A-42AD-B3A2-1B17EE9DE3E3}"/>
              </a:ext>
            </a:extLst>
          </p:cNvPr>
          <p:cNvSpPr>
            <a:spLocks noGrp="1"/>
          </p:cNvSpPr>
          <p:nvPr>
            <p:ph type="sldNum" sz="quarter" idx="12"/>
          </p:nvPr>
        </p:nvSpPr>
        <p:spPr/>
        <p:txBody>
          <a:bodyPr/>
          <a:lstStyle>
            <a:lvl1pPr>
              <a:defRPr/>
            </a:lvl1pPr>
          </a:lstStyle>
          <a:p>
            <a:fld id="{003244B7-8CC6-4905-BA7C-02F239B883D1}" type="slidenum">
              <a:rPr lang="nl-NL" altLang="en-NL"/>
              <a:pPr/>
              <a:t>‹nr.›</a:t>
            </a:fld>
            <a:endParaRPr lang="nl-NL" altLang="en-NL" dirty="0"/>
          </a:p>
        </p:txBody>
      </p:sp>
    </p:spTree>
    <p:extLst>
      <p:ext uri="{BB962C8B-B14F-4D97-AF65-F5344CB8AC3E}">
        <p14:creationId xmlns:p14="http://schemas.microsoft.com/office/powerpoint/2010/main" val="1669184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CDF2-527A-40C1-81EC-63C3DA803F0E}"/>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5E636B89-5D6A-4956-B70F-87F3E10260CB}"/>
              </a:ext>
            </a:extLst>
          </p:cNvPr>
          <p:cNvSpPr>
            <a:spLocks noGrp="1"/>
          </p:cNvSpPr>
          <p:nvPr>
            <p:ph type="dt" sz="half" idx="10"/>
          </p:nvPr>
        </p:nvSpPr>
        <p:spPr/>
        <p:txBody>
          <a:bodyPr/>
          <a:lstStyle>
            <a:lvl1pPr>
              <a:defRPr/>
            </a:lvl1pPr>
          </a:lstStyle>
          <a:p>
            <a:endParaRPr lang="nl-NL" altLang="en-NL" dirty="0"/>
          </a:p>
        </p:txBody>
      </p:sp>
      <p:sp>
        <p:nvSpPr>
          <p:cNvPr id="4" name="Footer Placeholder 3">
            <a:extLst>
              <a:ext uri="{FF2B5EF4-FFF2-40B4-BE49-F238E27FC236}">
                <a16:creationId xmlns:a16="http://schemas.microsoft.com/office/drawing/2014/main" id="{9CBA6BF6-4960-4A02-8A02-E490E35CF5EE}"/>
              </a:ext>
            </a:extLst>
          </p:cNvPr>
          <p:cNvSpPr>
            <a:spLocks noGrp="1"/>
          </p:cNvSpPr>
          <p:nvPr>
            <p:ph type="ftr" sz="quarter" idx="11"/>
          </p:nvPr>
        </p:nvSpPr>
        <p:spPr/>
        <p:txBody>
          <a:bodyPr/>
          <a:lstStyle>
            <a:lvl1pPr>
              <a:defRPr/>
            </a:lvl1pPr>
          </a:lstStyle>
          <a:p>
            <a:endParaRPr lang="nl-NL" altLang="en-NL" dirty="0"/>
          </a:p>
        </p:txBody>
      </p:sp>
      <p:sp>
        <p:nvSpPr>
          <p:cNvPr id="5" name="Slide Number Placeholder 4">
            <a:extLst>
              <a:ext uri="{FF2B5EF4-FFF2-40B4-BE49-F238E27FC236}">
                <a16:creationId xmlns:a16="http://schemas.microsoft.com/office/drawing/2014/main" id="{078A76CF-D025-4990-89F6-C87D9EDB5016}"/>
              </a:ext>
            </a:extLst>
          </p:cNvPr>
          <p:cNvSpPr>
            <a:spLocks noGrp="1"/>
          </p:cNvSpPr>
          <p:nvPr>
            <p:ph type="sldNum" sz="quarter" idx="12"/>
          </p:nvPr>
        </p:nvSpPr>
        <p:spPr/>
        <p:txBody>
          <a:bodyPr/>
          <a:lstStyle>
            <a:lvl1pPr>
              <a:defRPr/>
            </a:lvl1pPr>
          </a:lstStyle>
          <a:p>
            <a:fld id="{1B950277-1B0C-4B25-B43C-3D36AB742C5F}" type="slidenum">
              <a:rPr lang="nl-NL" altLang="en-NL"/>
              <a:pPr/>
              <a:t>‹nr.›</a:t>
            </a:fld>
            <a:endParaRPr lang="nl-NL" altLang="en-NL" dirty="0"/>
          </a:p>
        </p:txBody>
      </p:sp>
    </p:spTree>
    <p:extLst>
      <p:ext uri="{BB962C8B-B14F-4D97-AF65-F5344CB8AC3E}">
        <p14:creationId xmlns:p14="http://schemas.microsoft.com/office/powerpoint/2010/main" val="11002821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741C54E-1ADD-4525-96F9-512AC5B41B04}"/>
              </a:ext>
            </a:extLst>
          </p:cNvPr>
          <p:cNvSpPr>
            <a:spLocks noGrp="1"/>
          </p:cNvSpPr>
          <p:nvPr>
            <p:ph type="dt" sz="half" idx="10"/>
          </p:nvPr>
        </p:nvSpPr>
        <p:spPr/>
        <p:txBody>
          <a:bodyPr/>
          <a:lstStyle>
            <a:lvl1pPr>
              <a:defRPr/>
            </a:lvl1pPr>
          </a:lstStyle>
          <a:p>
            <a:endParaRPr lang="nl-NL" altLang="en-NL" dirty="0"/>
          </a:p>
        </p:txBody>
      </p:sp>
      <p:sp>
        <p:nvSpPr>
          <p:cNvPr id="3" name="Footer Placeholder 2">
            <a:extLst>
              <a:ext uri="{FF2B5EF4-FFF2-40B4-BE49-F238E27FC236}">
                <a16:creationId xmlns:a16="http://schemas.microsoft.com/office/drawing/2014/main" id="{22BA78BD-323A-48F7-9FEE-74CC03E4E966}"/>
              </a:ext>
            </a:extLst>
          </p:cNvPr>
          <p:cNvSpPr>
            <a:spLocks noGrp="1"/>
          </p:cNvSpPr>
          <p:nvPr>
            <p:ph type="ftr" sz="quarter" idx="11"/>
          </p:nvPr>
        </p:nvSpPr>
        <p:spPr/>
        <p:txBody>
          <a:bodyPr/>
          <a:lstStyle>
            <a:lvl1pPr>
              <a:defRPr/>
            </a:lvl1pPr>
          </a:lstStyle>
          <a:p>
            <a:endParaRPr lang="nl-NL" altLang="en-NL" dirty="0"/>
          </a:p>
        </p:txBody>
      </p:sp>
      <p:sp>
        <p:nvSpPr>
          <p:cNvPr id="4" name="Slide Number Placeholder 3">
            <a:extLst>
              <a:ext uri="{FF2B5EF4-FFF2-40B4-BE49-F238E27FC236}">
                <a16:creationId xmlns:a16="http://schemas.microsoft.com/office/drawing/2014/main" id="{C8EC64E1-EB85-45C6-BA9F-7FDACFE09AEC}"/>
              </a:ext>
            </a:extLst>
          </p:cNvPr>
          <p:cNvSpPr>
            <a:spLocks noGrp="1"/>
          </p:cNvSpPr>
          <p:nvPr>
            <p:ph type="sldNum" sz="quarter" idx="12"/>
          </p:nvPr>
        </p:nvSpPr>
        <p:spPr/>
        <p:txBody>
          <a:bodyPr/>
          <a:lstStyle>
            <a:lvl1pPr>
              <a:defRPr/>
            </a:lvl1pPr>
          </a:lstStyle>
          <a:p>
            <a:fld id="{BA997064-5913-47E5-8EC4-CACD891F6FDB}" type="slidenum">
              <a:rPr lang="nl-NL" altLang="en-NL"/>
              <a:pPr/>
              <a:t>‹nr.›</a:t>
            </a:fld>
            <a:endParaRPr lang="nl-NL" altLang="en-NL" dirty="0"/>
          </a:p>
        </p:txBody>
      </p:sp>
    </p:spTree>
    <p:extLst>
      <p:ext uri="{BB962C8B-B14F-4D97-AF65-F5344CB8AC3E}">
        <p14:creationId xmlns:p14="http://schemas.microsoft.com/office/powerpoint/2010/main" val="10772337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70182-B1F0-4359-8057-E99F9AB82C5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E2D86E88-E5F9-4970-97E4-EF621F8CB4E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96714DD6-A39D-44AE-89F2-FEEB6FDD036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2F9C11-3BC1-4F0B-A750-53A0A006BFA0}"/>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2D77EEEC-F8A8-4347-AA77-4CCED844B821}"/>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969155E9-56B6-410E-93C4-0DC951DA07D0}"/>
              </a:ext>
            </a:extLst>
          </p:cNvPr>
          <p:cNvSpPr>
            <a:spLocks noGrp="1"/>
          </p:cNvSpPr>
          <p:nvPr>
            <p:ph type="sldNum" sz="quarter" idx="12"/>
          </p:nvPr>
        </p:nvSpPr>
        <p:spPr/>
        <p:txBody>
          <a:bodyPr/>
          <a:lstStyle>
            <a:lvl1pPr>
              <a:defRPr/>
            </a:lvl1pPr>
          </a:lstStyle>
          <a:p>
            <a:fld id="{84C7CE3C-2158-44BC-9302-6FAE03DA3328}" type="slidenum">
              <a:rPr lang="nl-NL" altLang="en-NL"/>
              <a:pPr/>
              <a:t>‹nr.›</a:t>
            </a:fld>
            <a:endParaRPr lang="nl-NL" altLang="en-NL" dirty="0"/>
          </a:p>
        </p:txBody>
      </p:sp>
    </p:spTree>
    <p:extLst>
      <p:ext uri="{BB962C8B-B14F-4D97-AF65-F5344CB8AC3E}">
        <p14:creationId xmlns:p14="http://schemas.microsoft.com/office/powerpoint/2010/main" val="259272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C8E45-4A46-46F6-817B-7C4FC9582F2F}"/>
              </a:ext>
            </a:extLst>
          </p:cNvPr>
          <p:cNvSpPr>
            <a:spLocks noGrp="1"/>
          </p:cNvSpPr>
          <p:nvPr>
            <p:ph type="title" hasCustomPrompt="1"/>
          </p:nvPr>
        </p:nvSpPr>
        <p:spPr>
          <a:xfrm>
            <a:off x="457200" y="260648"/>
            <a:ext cx="8229600" cy="648072"/>
          </a:xfrm>
        </p:spPr>
        <p:txBody>
          <a:bodyPr anchor="t"/>
          <a:lstStyle>
            <a:lvl1pPr>
              <a:defRPr sz="3600"/>
            </a:lvl1pPr>
          </a:lstStyle>
          <a:p>
            <a:r>
              <a:rPr lang="en-US" dirty="0"/>
              <a:t>Click to edit Master title style</a:t>
            </a:r>
            <a:endParaRPr lang="en-NL" dirty="0"/>
          </a:p>
        </p:txBody>
      </p:sp>
      <p:sp>
        <p:nvSpPr>
          <p:cNvPr id="3" name="Content Placeholder 2">
            <a:extLst>
              <a:ext uri="{FF2B5EF4-FFF2-40B4-BE49-F238E27FC236}">
                <a16:creationId xmlns:a16="http://schemas.microsoft.com/office/drawing/2014/main" id="{07863A9C-9EFE-4C56-9918-CE436D0CFC7C}"/>
              </a:ext>
            </a:extLst>
          </p:cNvPr>
          <p:cNvSpPr>
            <a:spLocks noGrp="1"/>
          </p:cNvSpPr>
          <p:nvPr>
            <p:ph idx="1"/>
          </p:nvPr>
        </p:nvSpPr>
        <p:spPr>
          <a:xfrm>
            <a:off x="457200" y="1080000"/>
            <a:ext cx="8229600" cy="50014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08FECC82-EFF4-4941-B8D7-116C543FB8B8}"/>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22C8D567-5BDF-4ACA-A2AF-720DA0471434}"/>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76D9A4EF-73A1-4F08-BCEA-C1E749958FB7}"/>
              </a:ext>
            </a:extLst>
          </p:cNvPr>
          <p:cNvSpPr>
            <a:spLocks noGrp="1"/>
          </p:cNvSpPr>
          <p:nvPr>
            <p:ph type="sldNum" sz="quarter" idx="12"/>
          </p:nvPr>
        </p:nvSpPr>
        <p:spPr/>
        <p:txBody>
          <a:bodyPr/>
          <a:lstStyle>
            <a:lvl1pPr>
              <a:defRPr sz="1100">
                <a:latin typeface="Tahoma" panose="020B0604030504040204" pitchFamily="34" charset="0"/>
                <a:ea typeface="Tahoma" panose="020B0604030504040204" pitchFamily="34" charset="0"/>
                <a:cs typeface="Tahoma" panose="020B0604030504040204" pitchFamily="34" charset="0"/>
              </a:defRPr>
            </a:lvl1pPr>
          </a:lstStyle>
          <a:p>
            <a:fld id="{630EE819-B82A-419E-825E-74C10E36ABF4}" type="slidenum">
              <a:rPr lang="nl-NL" altLang="en-NL" smtClean="0"/>
              <a:pPr/>
              <a:t>‹nr.›</a:t>
            </a:fld>
            <a:endParaRPr lang="nl-NL" altLang="en-NL" dirty="0"/>
          </a:p>
        </p:txBody>
      </p:sp>
    </p:spTree>
    <p:extLst>
      <p:ext uri="{BB962C8B-B14F-4D97-AF65-F5344CB8AC3E}">
        <p14:creationId xmlns:p14="http://schemas.microsoft.com/office/powerpoint/2010/main" val="6089192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0534E-2015-4DD6-8A5C-3B57F3E27F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6A0DDC99-D5DF-4A35-8F40-F517E49354D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C39EE8E-0BBA-478B-A789-A4D048AA307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B7BACB-4397-47A7-AC9E-B817B125FE5D}"/>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B3DAC512-DDCE-4AF7-93D0-B157BD3720E6}"/>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FA6F1AA8-E63C-4360-B8DB-80FBF8EEDC63}"/>
              </a:ext>
            </a:extLst>
          </p:cNvPr>
          <p:cNvSpPr>
            <a:spLocks noGrp="1"/>
          </p:cNvSpPr>
          <p:nvPr>
            <p:ph type="sldNum" sz="quarter" idx="12"/>
          </p:nvPr>
        </p:nvSpPr>
        <p:spPr/>
        <p:txBody>
          <a:bodyPr/>
          <a:lstStyle>
            <a:lvl1pPr>
              <a:defRPr/>
            </a:lvl1pPr>
          </a:lstStyle>
          <a:p>
            <a:fld id="{AF726CC6-17B6-480A-92D7-E8F61F182496}" type="slidenum">
              <a:rPr lang="nl-NL" altLang="en-NL"/>
              <a:pPr/>
              <a:t>‹nr.›</a:t>
            </a:fld>
            <a:endParaRPr lang="nl-NL" altLang="en-NL" dirty="0"/>
          </a:p>
        </p:txBody>
      </p:sp>
    </p:spTree>
    <p:extLst>
      <p:ext uri="{BB962C8B-B14F-4D97-AF65-F5344CB8AC3E}">
        <p14:creationId xmlns:p14="http://schemas.microsoft.com/office/powerpoint/2010/main" val="307143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329B6-C417-484F-BECC-0D5F9E350E94}"/>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F1A3363F-955B-431F-84DD-6DE475E0B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5C391CD7-85F2-413D-B223-D6C9FDF403B1}"/>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E6A61655-B9DD-4EDE-97E0-1F89CB33F756}"/>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EEDAFEB1-A137-43B8-B563-BEA8AF818E52}"/>
              </a:ext>
            </a:extLst>
          </p:cNvPr>
          <p:cNvSpPr>
            <a:spLocks noGrp="1"/>
          </p:cNvSpPr>
          <p:nvPr>
            <p:ph type="sldNum" sz="quarter" idx="12"/>
          </p:nvPr>
        </p:nvSpPr>
        <p:spPr/>
        <p:txBody>
          <a:bodyPr/>
          <a:lstStyle>
            <a:lvl1pPr>
              <a:defRPr/>
            </a:lvl1pPr>
          </a:lstStyle>
          <a:p>
            <a:fld id="{D30E9C8D-5161-4630-9A73-16C9C07A8815}" type="slidenum">
              <a:rPr lang="nl-NL" altLang="en-NL"/>
              <a:pPr/>
              <a:t>‹nr.›</a:t>
            </a:fld>
            <a:endParaRPr lang="nl-NL" altLang="en-NL" dirty="0"/>
          </a:p>
        </p:txBody>
      </p:sp>
    </p:spTree>
    <p:extLst>
      <p:ext uri="{BB962C8B-B14F-4D97-AF65-F5344CB8AC3E}">
        <p14:creationId xmlns:p14="http://schemas.microsoft.com/office/powerpoint/2010/main" val="31057808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AD5BAB-07AC-436A-8478-F7E2137DB93B}"/>
              </a:ext>
            </a:extLst>
          </p:cNvPr>
          <p:cNvSpPr>
            <a:spLocks noGrp="1"/>
          </p:cNvSpPr>
          <p:nvPr>
            <p:ph type="title" orient="vert"/>
          </p:nvPr>
        </p:nvSpPr>
        <p:spPr>
          <a:xfrm>
            <a:off x="6629400" y="274638"/>
            <a:ext cx="2057400" cy="5851525"/>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753FBFB9-5960-4A73-A4F7-90091344F68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AC1BF55D-8ADC-46F4-A6AD-9FA93BB837DA}"/>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F88626B6-9E7B-440B-ABC0-828F0F638F03}"/>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399ADC7A-4614-4121-9987-C69356194FC7}"/>
              </a:ext>
            </a:extLst>
          </p:cNvPr>
          <p:cNvSpPr>
            <a:spLocks noGrp="1"/>
          </p:cNvSpPr>
          <p:nvPr>
            <p:ph type="sldNum" sz="quarter" idx="12"/>
          </p:nvPr>
        </p:nvSpPr>
        <p:spPr/>
        <p:txBody>
          <a:bodyPr/>
          <a:lstStyle>
            <a:lvl1pPr>
              <a:defRPr/>
            </a:lvl1pPr>
          </a:lstStyle>
          <a:p>
            <a:fld id="{6368586D-8B51-4188-B651-6781DB6A5FF7}" type="slidenum">
              <a:rPr lang="nl-NL" altLang="en-NL"/>
              <a:pPr/>
              <a:t>‹nr.›</a:t>
            </a:fld>
            <a:endParaRPr lang="nl-NL" altLang="en-NL" dirty="0"/>
          </a:p>
        </p:txBody>
      </p:sp>
    </p:spTree>
    <p:extLst>
      <p:ext uri="{BB962C8B-B14F-4D97-AF65-F5344CB8AC3E}">
        <p14:creationId xmlns:p14="http://schemas.microsoft.com/office/powerpoint/2010/main" val="1461011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B28B1-4D88-4DE7-BE7C-A193FDEB979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929C479D-A1A2-446C-90DC-963FF690F18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F548ECD-FA92-492C-975B-D555AAE81C9A}"/>
              </a:ext>
            </a:extLst>
          </p:cNvPr>
          <p:cNvSpPr>
            <a:spLocks noGrp="1"/>
          </p:cNvSpPr>
          <p:nvPr>
            <p:ph type="dt" sz="half" idx="10"/>
          </p:nvPr>
        </p:nvSpPr>
        <p:spPr/>
        <p:txBody>
          <a:bodyPr/>
          <a:lstStyle>
            <a:lvl1pPr>
              <a:defRPr/>
            </a:lvl1pPr>
          </a:lstStyle>
          <a:p>
            <a:endParaRPr lang="nl-NL" altLang="en-NL" dirty="0"/>
          </a:p>
        </p:txBody>
      </p:sp>
      <p:sp>
        <p:nvSpPr>
          <p:cNvPr id="5" name="Footer Placeholder 4">
            <a:extLst>
              <a:ext uri="{FF2B5EF4-FFF2-40B4-BE49-F238E27FC236}">
                <a16:creationId xmlns:a16="http://schemas.microsoft.com/office/drawing/2014/main" id="{9A5786AA-6F94-4E7D-9726-B424DCCC7EF4}"/>
              </a:ext>
            </a:extLst>
          </p:cNvPr>
          <p:cNvSpPr>
            <a:spLocks noGrp="1"/>
          </p:cNvSpPr>
          <p:nvPr>
            <p:ph type="ftr" sz="quarter" idx="11"/>
          </p:nvPr>
        </p:nvSpPr>
        <p:spPr/>
        <p:txBody>
          <a:bodyPr/>
          <a:lstStyle>
            <a:lvl1pPr>
              <a:defRPr/>
            </a:lvl1pPr>
          </a:lstStyle>
          <a:p>
            <a:endParaRPr lang="nl-NL" altLang="en-NL" dirty="0"/>
          </a:p>
        </p:txBody>
      </p:sp>
      <p:sp>
        <p:nvSpPr>
          <p:cNvPr id="6" name="Slide Number Placeholder 5">
            <a:extLst>
              <a:ext uri="{FF2B5EF4-FFF2-40B4-BE49-F238E27FC236}">
                <a16:creationId xmlns:a16="http://schemas.microsoft.com/office/drawing/2014/main" id="{ADDC7BC7-5847-4F6B-AC43-25033A61915B}"/>
              </a:ext>
            </a:extLst>
          </p:cNvPr>
          <p:cNvSpPr>
            <a:spLocks noGrp="1"/>
          </p:cNvSpPr>
          <p:nvPr>
            <p:ph type="sldNum" sz="quarter" idx="12"/>
          </p:nvPr>
        </p:nvSpPr>
        <p:spPr/>
        <p:txBody>
          <a:bodyPr/>
          <a:lstStyle>
            <a:lvl1pPr>
              <a:defRPr/>
            </a:lvl1pPr>
          </a:lstStyle>
          <a:p>
            <a:fld id="{9C9EF650-0BC3-4618-B590-53A82131410C}" type="slidenum">
              <a:rPr lang="nl-NL" altLang="en-NL"/>
              <a:pPr/>
              <a:t>‹nr.›</a:t>
            </a:fld>
            <a:endParaRPr lang="nl-NL" altLang="en-NL" dirty="0"/>
          </a:p>
        </p:txBody>
      </p:sp>
    </p:spTree>
    <p:extLst>
      <p:ext uri="{BB962C8B-B14F-4D97-AF65-F5344CB8AC3E}">
        <p14:creationId xmlns:p14="http://schemas.microsoft.com/office/powerpoint/2010/main" val="2207150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1CD55-DC2E-4AB3-B7F6-CEC15123496D}"/>
              </a:ext>
            </a:extLst>
          </p:cNvPr>
          <p:cNvSpPr>
            <a:spLocks noGrp="1"/>
          </p:cNvSpPr>
          <p:nvPr>
            <p:ph type="title"/>
          </p:nvPr>
        </p:nvSpPr>
        <p:spPr>
          <a:xfrm>
            <a:off x="457200" y="274638"/>
            <a:ext cx="8229600" cy="634082"/>
          </a:xfrm>
        </p:spPr>
        <p:txBody>
          <a:bodyPr/>
          <a:lstStyle>
            <a:lvl1pPr algn="ctr" rtl="0" eaLnBrk="1" fontAlgn="base" hangingPunct="1">
              <a:spcBef>
                <a:spcPct val="0"/>
              </a:spcBef>
              <a:spcAft>
                <a:spcPct val="0"/>
              </a:spcAft>
              <a:defRPr lang="en-NL" sz="3600" kern="1200" dirty="0">
                <a:solidFill>
                  <a:schemeClr val="tx2"/>
                </a:solidFill>
                <a:latin typeface="+mj-lt"/>
                <a:ea typeface="+mj-ea"/>
                <a:cs typeface="+mj-cs"/>
              </a:defRPr>
            </a:lvl1pPr>
          </a:lstStyle>
          <a:p>
            <a:r>
              <a:rPr lang="en-US" dirty="0"/>
              <a:t>Click to edit Master title style</a:t>
            </a:r>
            <a:endParaRPr lang="en-NL" dirty="0"/>
          </a:p>
        </p:txBody>
      </p:sp>
      <p:sp>
        <p:nvSpPr>
          <p:cNvPr id="3" name="Content Placeholder 2">
            <a:extLst>
              <a:ext uri="{FF2B5EF4-FFF2-40B4-BE49-F238E27FC236}">
                <a16:creationId xmlns:a16="http://schemas.microsoft.com/office/drawing/2014/main" id="{1F342D23-9C9C-4CA8-84E2-F4B6DA033399}"/>
              </a:ext>
            </a:extLst>
          </p:cNvPr>
          <p:cNvSpPr>
            <a:spLocks noGrp="1"/>
          </p:cNvSpPr>
          <p:nvPr>
            <p:ph sz="half" idx="1"/>
          </p:nvPr>
        </p:nvSpPr>
        <p:spPr>
          <a:xfrm>
            <a:off x="457200" y="10800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D1915CCE-97B7-4732-B105-A3AC593E2638}"/>
              </a:ext>
            </a:extLst>
          </p:cNvPr>
          <p:cNvSpPr>
            <a:spLocks noGrp="1"/>
          </p:cNvSpPr>
          <p:nvPr>
            <p:ph sz="half" idx="2"/>
          </p:nvPr>
        </p:nvSpPr>
        <p:spPr>
          <a:xfrm>
            <a:off x="4648200" y="10800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0F101DC1-05B7-4142-B856-0DBBEB430B7C}"/>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E4A60A69-F21B-4550-8CFB-787F12262577}"/>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155E99D0-5AA9-4915-A34A-0B5B4D7C33D7}"/>
              </a:ext>
            </a:extLst>
          </p:cNvPr>
          <p:cNvSpPr>
            <a:spLocks noGrp="1"/>
          </p:cNvSpPr>
          <p:nvPr>
            <p:ph type="sldNum" sz="quarter" idx="12"/>
          </p:nvPr>
        </p:nvSpPr>
        <p:spPr/>
        <p:txBody>
          <a:bodyPr/>
          <a:lstStyle>
            <a:lvl1pPr>
              <a:defRPr/>
            </a:lvl1pPr>
          </a:lstStyle>
          <a:p>
            <a:fld id="{F1887355-2F56-44DA-896A-F0089B0E084A}" type="slidenum">
              <a:rPr lang="nl-NL" altLang="en-NL"/>
              <a:pPr/>
              <a:t>‹nr.›</a:t>
            </a:fld>
            <a:endParaRPr lang="nl-NL" altLang="en-NL" dirty="0"/>
          </a:p>
        </p:txBody>
      </p:sp>
    </p:spTree>
    <p:extLst>
      <p:ext uri="{BB962C8B-B14F-4D97-AF65-F5344CB8AC3E}">
        <p14:creationId xmlns:p14="http://schemas.microsoft.com/office/powerpoint/2010/main" val="2987437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2471A-603B-4B18-BC1C-048F27B292E3}"/>
              </a:ext>
            </a:extLst>
          </p:cNvPr>
          <p:cNvSpPr>
            <a:spLocks noGrp="1"/>
          </p:cNvSpPr>
          <p:nvPr>
            <p:ph type="title"/>
          </p:nvPr>
        </p:nvSpPr>
        <p:spPr>
          <a:xfrm>
            <a:off x="630238" y="365125"/>
            <a:ext cx="7886700" cy="615603"/>
          </a:xfrm>
        </p:spPr>
        <p:txBody>
          <a:bodyPr/>
          <a:lstStyle>
            <a:lvl1pPr algn="ctr" rtl="0" eaLnBrk="1" fontAlgn="base" hangingPunct="1">
              <a:spcBef>
                <a:spcPct val="0"/>
              </a:spcBef>
              <a:spcAft>
                <a:spcPct val="0"/>
              </a:spcAft>
              <a:defRPr lang="en-NL" sz="3600" kern="1200" dirty="0">
                <a:solidFill>
                  <a:schemeClr val="tx2"/>
                </a:solidFill>
                <a:latin typeface="+mj-lt"/>
                <a:ea typeface="+mj-ea"/>
                <a:cs typeface="+mj-cs"/>
              </a:defRPr>
            </a:lvl1pPr>
          </a:lstStyle>
          <a:p>
            <a:r>
              <a:rPr lang="en-US" dirty="0"/>
              <a:t>Click to edit Master title style</a:t>
            </a:r>
            <a:endParaRPr lang="en-NL" dirty="0"/>
          </a:p>
        </p:txBody>
      </p:sp>
      <p:sp>
        <p:nvSpPr>
          <p:cNvPr id="3" name="Text Placeholder 2">
            <a:extLst>
              <a:ext uri="{FF2B5EF4-FFF2-40B4-BE49-F238E27FC236}">
                <a16:creationId xmlns:a16="http://schemas.microsoft.com/office/drawing/2014/main" id="{3EAD3931-21D7-430D-AC4D-8685ACF7823D}"/>
              </a:ext>
            </a:extLst>
          </p:cNvPr>
          <p:cNvSpPr>
            <a:spLocks noGrp="1"/>
          </p:cNvSpPr>
          <p:nvPr>
            <p:ph type="body" idx="1"/>
          </p:nvPr>
        </p:nvSpPr>
        <p:spPr>
          <a:xfrm>
            <a:off x="630238" y="1080000"/>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A0023D9-F223-4DF4-8731-9896EDC377B5}"/>
              </a:ext>
            </a:extLst>
          </p:cNvPr>
          <p:cNvSpPr>
            <a:spLocks noGrp="1"/>
          </p:cNvSpPr>
          <p:nvPr>
            <p:ph sz="half" idx="2"/>
          </p:nvPr>
        </p:nvSpPr>
        <p:spPr>
          <a:xfrm>
            <a:off x="630238" y="2060848"/>
            <a:ext cx="386873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dirty="0"/>
          </a:p>
        </p:txBody>
      </p:sp>
      <p:sp>
        <p:nvSpPr>
          <p:cNvPr id="5" name="Text Placeholder 4">
            <a:extLst>
              <a:ext uri="{FF2B5EF4-FFF2-40B4-BE49-F238E27FC236}">
                <a16:creationId xmlns:a16="http://schemas.microsoft.com/office/drawing/2014/main" id="{E9CD573C-5607-4A9E-AD61-A2C5ED5D7E5B}"/>
              </a:ext>
            </a:extLst>
          </p:cNvPr>
          <p:cNvSpPr>
            <a:spLocks noGrp="1"/>
          </p:cNvSpPr>
          <p:nvPr>
            <p:ph type="body" sz="quarter" idx="3"/>
          </p:nvPr>
        </p:nvSpPr>
        <p:spPr>
          <a:xfrm>
            <a:off x="4629150" y="1080000"/>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6751832C-11B1-43BE-9225-90D52478C82E}"/>
              </a:ext>
            </a:extLst>
          </p:cNvPr>
          <p:cNvSpPr>
            <a:spLocks noGrp="1"/>
          </p:cNvSpPr>
          <p:nvPr>
            <p:ph sz="quarter" idx="4"/>
          </p:nvPr>
        </p:nvSpPr>
        <p:spPr>
          <a:xfrm>
            <a:off x="4629150" y="2060848"/>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92C4407C-871E-4967-B898-7E20823CBEEF}"/>
              </a:ext>
            </a:extLst>
          </p:cNvPr>
          <p:cNvSpPr>
            <a:spLocks noGrp="1"/>
          </p:cNvSpPr>
          <p:nvPr>
            <p:ph type="dt" sz="half" idx="10"/>
          </p:nvPr>
        </p:nvSpPr>
        <p:spPr/>
        <p:txBody>
          <a:bodyPr/>
          <a:lstStyle>
            <a:lvl1pPr>
              <a:defRPr/>
            </a:lvl1pPr>
          </a:lstStyle>
          <a:p>
            <a:endParaRPr lang="nl-NL" altLang="en-NL" dirty="0"/>
          </a:p>
        </p:txBody>
      </p:sp>
      <p:sp>
        <p:nvSpPr>
          <p:cNvPr id="8" name="Footer Placeholder 7">
            <a:extLst>
              <a:ext uri="{FF2B5EF4-FFF2-40B4-BE49-F238E27FC236}">
                <a16:creationId xmlns:a16="http://schemas.microsoft.com/office/drawing/2014/main" id="{39D5A1CF-CDFA-43F5-9B5A-0297317F72F2}"/>
              </a:ext>
            </a:extLst>
          </p:cNvPr>
          <p:cNvSpPr>
            <a:spLocks noGrp="1"/>
          </p:cNvSpPr>
          <p:nvPr>
            <p:ph type="ftr" sz="quarter" idx="11"/>
          </p:nvPr>
        </p:nvSpPr>
        <p:spPr/>
        <p:txBody>
          <a:bodyPr/>
          <a:lstStyle>
            <a:lvl1pPr>
              <a:defRPr/>
            </a:lvl1pPr>
          </a:lstStyle>
          <a:p>
            <a:endParaRPr lang="nl-NL" altLang="en-NL" dirty="0"/>
          </a:p>
        </p:txBody>
      </p:sp>
      <p:sp>
        <p:nvSpPr>
          <p:cNvPr id="9" name="Slide Number Placeholder 8">
            <a:extLst>
              <a:ext uri="{FF2B5EF4-FFF2-40B4-BE49-F238E27FC236}">
                <a16:creationId xmlns:a16="http://schemas.microsoft.com/office/drawing/2014/main" id="{A68864B1-4639-4B3C-A7E2-5E6ACDFC7590}"/>
              </a:ext>
            </a:extLst>
          </p:cNvPr>
          <p:cNvSpPr>
            <a:spLocks noGrp="1"/>
          </p:cNvSpPr>
          <p:nvPr>
            <p:ph type="sldNum" sz="quarter" idx="12"/>
          </p:nvPr>
        </p:nvSpPr>
        <p:spPr/>
        <p:txBody>
          <a:bodyPr/>
          <a:lstStyle>
            <a:lvl1pPr>
              <a:defRPr/>
            </a:lvl1pPr>
          </a:lstStyle>
          <a:p>
            <a:fld id="{D121F7BC-7A46-47C0-A81A-8F4621AEF21D}" type="slidenum">
              <a:rPr lang="nl-NL" altLang="en-NL"/>
              <a:pPr/>
              <a:t>‹nr.›</a:t>
            </a:fld>
            <a:endParaRPr lang="nl-NL" altLang="en-NL" dirty="0"/>
          </a:p>
        </p:txBody>
      </p:sp>
    </p:spTree>
    <p:extLst>
      <p:ext uri="{BB962C8B-B14F-4D97-AF65-F5344CB8AC3E}">
        <p14:creationId xmlns:p14="http://schemas.microsoft.com/office/powerpoint/2010/main" val="321942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58190-712D-4811-8884-34C4ED889AA3}"/>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F8273C46-1878-40B7-BD1A-65D3E957775C}"/>
              </a:ext>
            </a:extLst>
          </p:cNvPr>
          <p:cNvSpPr>
            <a:spLocks noGrp="1"/>
          </p:cNvSpPr>
          <p:nvPr>
            <p:ph type="dt" sz="half" idx="10"/>
          </p:nvPr>
        </p:nvSpPr>
        <p:spPr/>
        <p:txBody>
          <a:bodyPr/>
          <a:lstStyle>
            <a:lvl1pPr>
              <a:defRPr/>
            </a:lvl1pPr>
          </a:lstStyle>
          <a:p>
            <a:endParaRPr lang="nl-NL" altLang="en-NL" dirty="0"/>
          </a:p>
        </p:txBody>
      </p:sp>
      <p:sp>
        <p:nvSpPr>
          <p:cNvPr id="4" name="Footer Placeholder 3">
            <a:extLst>
              <a:ext uri="{FF2B5EF4-FFF2-40B4-BE49-F238E27FC236}">
                <a16:creationId xmlns:a16="http://schemas.microsoft.com/office/drawing/2014/main" id="{95CBCCAA-1EE2-4302-8CF4-7E2E541DDC2C}"/>
              </a:ext>
            </a:extLst>
          </p:cNvPr>
          <p:cNvSpPr>
            <a:spLocks noGrp="1"/>
          </p:cNvSpPr>
          <p:nvPr>
            <p:ph type="ftr" sz="quarter" idx="11"/>
          </p:nvPr>
        </p:nvSpPr>
        <p:spPr/>
        <p:txBody>
          <a:bodyPr/>
          <a:lstStyle>
            <a:lvl1pPr>
              <a:defRPr/>
            </a:lvl1pPr>
          </a:lstStyle>
          <a:p>
            <a:endParaRPr lang="nl-NL" altLang="en-NL" dirty="0"/>
          </a:p>
        </p:txBody>
      </p:sp>
      <p:sp>
        <p:nvSpPr>
          <p:cNvPr id="5" name="Slide Number Placeholder 4">
            <a:extLst>
              <a:ext uri="{FF2B5EF4-FFF2-40B4-BE49-F238E27FC236}">
                <a16:creationId xmlns:a16="http://schemas.microsoft.com/office/drawing/2014/main" id="{53F730D9-1CA7-4CC2-B3FE-60FBC75F9E8E}"/>
              </a:ext>
            </a:extLst>
          </p:cNvPr>
          <p:cNvSpPr>
            <a:spLocks noGrp="1"/>
          </p:cNvSpPr>
          <p:nvPr>
            <p:ph type="sldNum" sz="quarter" idx="12"/>
          </p:nvPr>
        </p:nvSpPr>
        <p:spPr/>
        <p:txBody>
          <a:bodyPr/>
          <a:lstStyle>
            <a:lvl1pPr>
              <a:defRPr/>
            </a:lvl1pPr>
          </a:lstStyle>
          <a:p>
            <a:fld id="{90781ABF-3932-41C1-8404-D0F46C41241F}" type="slidenum">
              <a:rPr lang="nl-NL" altLang="en-NL"/>
              <a:pPr/>
              <a:t>‹nr.›</a:t>
            </a:fld>
            <a:endParaRPr lang="nl-NL" altLang="en-NL" dirty="0"/>
          </a:p>
        </p:txBody>
      </p:sp>
    </p:spTree>
    <p:extLst>
      <p:ext uri="{BB962C8B-B14F-4D97-AF65-F5344CB8AC3E}">
        <p14:creationId xmlns:p14="http://schemas.microsoft.com/office/powerpoint/2010/main" val="357926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7AB70-111E-4882-99BF-C963FDC7974D}"/>
              </a:ext>
            </a:extLst>
          </p:cNvPr>
          <p:cNvSpPr>
            <a:spLocks noGrp="1"/>
          </p:cNvSpPr>
          <p:nvPr>
            <p:ph type="dt" sz="half" idx="10"/>
          </p:nvPr>
        </p:nvSpPr>
        <p:spPr/>
        <p:txBody>
          <a:bodyPr/>
          <a:lstStyle>
            <a:lvl1pPr>
              <a:defRPr/>
            </a:lvl1pPr>
          </a:lstStyle>
          <a:p>
            <a:endParaRPr lang="nl-NL" altLang="en-NL" dirty="0"/>
          </a:p>
        </p:txBody>
      </p:sp>
      <p:sp>
        <p:nvSpPr>
          <p:cNvPr id="3" name="Footer Placeholder 2">
            <a:extLst>
              <a:ext uri="{FF2B5EF4-FFF2-40B4-BE49-F238E27FC236}">
                <a16:creationId xmlns:a16="http://schemas.microsoft.com/office/drawing/2014/main" id="{6FDDEC99-0F39-4F11-AFDC-C86AAE3D9318}"/>
              </a:ext>
            </a:extLst>
          </p:cNvPr>
          <p:cNvSpPr>
            <a:spLocks noGrp="1"/>
          </p:cNvSpPr>
          <p:nvPr>
            <p:ph type="ftr" sz="quarter" idx="11"/>
          </p:nvPr>
        </p:nvSpPr>
        <p:spPr/>
        <p:txBody>
          <a:bodyPr/>
          <a:lstStyle>
            <a:lvl1pPr>
              <a:defRPr/>
            </a:lvl1pPr>
          </a:lstStyle>
          <a:p>
            <a:endParaRPr lang="nl-NL" altLang="en-NL" dirty="0"/>
          </a:p>
        </p:txBody>
      </p:sp>
      <p:sp>
        <p:nvSpPr>
          <p:cNvPr id="4" name="Slide Number Placeholder 3">
            <a:extLst>
              <a:ext uri="{FF2B5EF4-FFF2-40B4-BE49-F238E27FC236}">
                <a16:creationId xmlns:a16="http://schemas.microsoft.com/office/drawing/2014/main" id="{80EE4C92-5DAD-4C5B-A31D-E394B89758F8}"/>
              </a:ext>
            </a:extLst>
          </p:cNvPr>
          <p:cNvSpPr>
            <a:spLocks noGrp="1"/>
          </p:cNvSpPr>
          <p:nvPr>
            <p:ph type="sldNum" sz="quarter" idx="12"/>
          </p:nvPr>
        </p:nvSpPr>
        <p:spPr/>
        <p:txBody>
          <a:bodyPr/>
          <a:lstStyle>
            <a:lvl1pPr>
              <a:defRPr/>
            </a:lvl1pPr>
          </a:lstStyle>
          <a:p>
            <a:fld id="{94669781-1CD8-49F2-9F06-4280E7AC78AB}" type="slidenum">
              <a:rPr lang="nl-NL" altLang="en-NL"/>
              <a:pPr/>
              <a:t>‹nr.›</a:t>
            </a:fld>
            <a:endParaRPr lang="nl-NL" altLang="en-NL" dirty="0"/>
          </a:p>
        </p:txBody>
      </p:sp>
    </p:spTree>
    <p:extLst>
      <p:ext uri="{BB962C8B-B14F-4D97-AF65-F5344CB8AC3E}">
        <p14:creationId xmlns:p14="http://schemas.microsoft.com/office/powerpoint/2010/main" val="4171090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B37E1-B2CB-4194-B371-999CED224C6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3CD50B82-811F-46DE-A306-E62136CD0D8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8C5A726B-265B-4DFF-8DED-03F5D3B8DCE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DC72E4-5773-49C0-A7F6-B49968FD1D7D}"/>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887F4EF7-940E-4108-8C3A-3C9FAB07A66B}"/>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B7C9A4D1-5598-47EA-8709-262AC220B4E6}"/>
              </a:ext>
            </a:extLst>
          </p:cNvPr>
          <p:cNvSpPr>
            <a:spLocks noGrp="1"/>
          </p:cNvSpPr>
          <p:nvPr>
            <p:ph type="sldNum" sz="quarter" idx="12"/>
          </p:nvPr>
        </p:nvSpPr>
        <p:spPr/>
        <p:txBody>
          <a:bodyPr/>
          <a:lstStyle>
            <a:lvl1pPr>
              <a:defRPr/>
            </a:lvl1pPr>
          </a:lstStyle>
          <a:p>
            <a:fld id="{C87C7587-4377-4854-A419-11A281DAF78A}" type="slidenum">
              <a:rPr lang="nl-NL" altLang="en-NL"/>
              <a:pPr/>
              <a:t>‹nr.›</a:t>
            </a:fld>
            <a:endParaRPr lang="nl-NL" altLang="en-NL" dirty="0"/>
          </a:p>
        </p:txBody>
      </p:sp>
    </p:spTree>
    <p:extLst>
      <p:ext uri="{BB962C8B-B14F-4D97-AF65-F5344CB8AC3E}">
        <p14:creationId xmlns:p14="http://schemas.microsoft.com/office/powerpoint/2010/main" val="1922284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BAE7E-1D48-41C2-A08D-21AA1B74B45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77DDFC81-3FE9-47A6-853B-543153ED2E28}"/>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NL"/>
          </a:p>
        </p:txBody>
      </p:sp>
      <p:sp>
        <p:nvSpPr>
          <p:cNvPr id="4" name="Text Placeholder 3">
            <a:extLst>
              <a:ext uri="{FF2B5EF4-FFF2-40B4-BE49-F238E27FC236}">
                <a16:creationId xmlns:a16="http://schemas.microsoft.com/office/drawing/2014/main" id="{626F6D1E-8393-430B-9257-68941D26213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7132F1-1D00-4718-83CC-F6517136DF17}"/>
              </a:ext>
            </a:extLst>
          </p:cNvPr>
          <p:cNvSpPr>
            <a:spLocks noGrp="1"/>
          </p:cNvSpPr>
          <p:nvPr>
            <p:ph type="dt" sz="half" idx="10"/>
          </p:nvPr>
        </p:nvSpPr>
        <p:spPr/>
        <p:txBody>
          <a:bodyPr/>
          <a:lstStyle>
            <a:lvl1pPr>
              <a:defRPr/>
            </a:lvl1pPr>
          </a:lstStyle>
          <a:p>
            <a:endParaRPr lang="nl-NL" altLang="en-NL" dirty="0"/>
          </a:p>
        </p:txBody>
      </p:sp>
      <p:sp>
        <p:nvSpPr>
          <p:cNvPr id="6" name="Footer Placeholder 5">
            <a:extLst>
              <a:ext uri="{FF2B5EF4-FFF2-40B4-BE49-F238E27FC236}">
                <a16:creationId xmlns:a16="http://schemas.microsoft.com/office/drawing/2014/main" id="{E8E3DA65-668B-4364-9DD8-9633BA2A46F8}"/>
              </a:ext>
            </a:extLst>
          </p:cNvPr>
          <p:cNvSpPr>
            <a:spLocks noGrp="1"/>
          </p:cNvSpPr>
          <p:nvPr>
            <p:ph type="ftr" sz="quarter" idx="11"/>
          </p:nvPr>
        </p:nvSpPr>
        <p:spPr/>
        <p:txBody>
          <a:bodyPr/>
          <a:lstStyle>
            <a:lvl1pPr>
              <a:defRPr/>
            </a:lvl1pPr>
          </a:lstStyle>
          <a:p>
            <a:endParaRPr lang="nl-NL" altLang="en-NL" dirty="0"/>
          </a:p>
        </p:txBody>
      </p:sp>
      <p:sp>
        <p:nvSpPr>
          <p:cNvPr id="7" name="Slide Number Placeholder 6">
            <a:extLst>
              <a:ext uri="{FF2B5EF4-FFF2-40B4-BE49-F238E27FC236}">
                <a16:creationId xmlns:a16="http://schemas.microsoft.com/office/drawing/2014/main" id="{00019606-6DE7-4EE0-A5FF-0F35A3ACDA57}"/>
              </a:ext>
            </a:extLst>
          </p:cNvPr>
          <p:cNvSpPr>
            <a:spLocks noGrp="1"/>
          </p:cNvSpPr>
          <p:nvPr>
            <p:ph type="sldNum" sz="quarter" idx="12"/>
          </p:nvPr>
        </p:nvSpPr>
        <p:spPr/>
        <p:txBody>
          <a:bodyPr/>
          <a:lstStyle>
            <a:lvl1pPr>
              <a:defRPr/>
            </a:lvl1pPr>
          </a:lstStyle>
          <a:p>
            <a:fld id="{6290FDF2-ECE5-4730-AF69-547D0FE4A7B1}" type="slidenum">
              <a:rPr lang="nl-NL" altLang="en-NL"/>
              <a:pPr/>
              <a:t>‹nr.›</a:t>
            </a:fld>
            <a:endParaRPr lang="nl-NL" altLang="en-NL" dirty="0"/>
          </a:p>
        </p:txBody>
      </p:sp>
    </p:spTree>
    <p:extLst>
      <p:ext uri="{BB962C8B-B14F-4D97-AF65-F5344CB8AC3E}">
        <p14:creationId xmlns:p14="http://schemas.microsoft.com/office/powerpoint/2010/main" val="1274871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35C4742B-8E90-485B-9616-BCE3D01475BE}"/>
              </a:ext>
            </a:extLst>
          </p:cNvPr>
          <p:cNvSpPr>
            <a:spLocks noGrp="1" noChangeArrowheads="1"/>
          </p:cNvSpPr>
          <p:nvPr>
            <p:ph type="title"/>
          </p:nvPr>
        </p:nvSpPr>
        <p:spPr bwMode="auto">
          <a:xfrm>
            <a:off x="457200" y="274638"/>
            <a:ext cx="8229600" cy="706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NL" dirty="0"/>
              <a:t>Klik om het opmaakprofiel te bewerken</a:t>
            </a:r>
          </a:p>
        </p:txBody>
      </p:sp>
      <p:sp>
        <p:nvSpPr>
          <p:cNvPr id="18435" name="Rectangle 3">
            <a:extLst>
              <a:ext uri="{FF2B5EF4-FFF2-40B4-BE49-F238E27FC236}">
                <a16:creationId xmlns:a16="http://schemas.microsoft.com/office/drawing/2014/main" id="{B418976A-97BC-4CC2-8925-FEB935F5AD28}"/>
              </a:ext>
            </a:extLst>
          </p:cNvPr>
          <p:cNvSpPr>
            <a:spLocks noGrp="1" noChangeArrowheads="1"/>
          </p:cNvSpPr>
          <p:nvPr>
            <p:ph type="body" idx="1"/>
          </p:nvPr>
        </p:nvSpPr>
        <p:spPr bwMode="auto">
          <a:xfrm>
            <a:off x="457200" y="1080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NL" dirty="0"/>
              <a:t>Klik om de opmaakprofielen van de </a:t>
            </a:r>
            <a:r>
              <a:rPr lang="nl-NL" altLang="en-NL" dirty="0" err="1"/>
              <a:t>modeltekst</a:t>
            </a:r>
            <a:r>
              <a:rPr lang="nl-NL" altLang="en-NL" dirty="0"/>
              <a:t> te bewerken</a:t>
            </a:r>
          </a:p>
          <a:p>
            <a:pPr lvl="1"/>
            <a:r>
              <a:rPr lang="nl-NL" altLang="en-NL" dirty="0"/>
              <a:t>Tweede niveau</a:t>
            </a:r>
          </a:p>
          <a:p>
            <a:pPr lvl="2"/>
            <a:r>
              <a:rPr lang="nl-NL" altLang="en-NL" dirty="0"/>
              <a:t>Derde niveau</a:t>
            </a:r>
          </a:p>
          <a:p>
            <a:pPr lvl="3"/>
            <a:r>
              <a:rPr lang="nl-NL" altLang="en-NL" dirty="0"/>
              <a:t>Vierde niveau</a:t>
            </a:r>
          </a:p>
          <a:p>
            <a:pPr lvl="4"/>
            <a:r>
              <a:rPr lang="nl-NL" altLang="en-NL" dirty="0"/>
              <a:t>Vijfde niveau</a:t>
            </a:r>
          </a:p>
        </p:txBody>
      </p:sp>
      <p:sp>
        <p:nvSpPr>
          <p:cNvPr id="18436" name="Rectangle 4">
            <a:extLst>
              <a:ext uri="{FF2B5EF4-FFF2-40B4-BE49-F238E27FC236}">
                <a16:creationId xmlns:a16="http://schemas.microsoft.com/office/drawing/2014/main" id="{6B2F033F-4BCD-45D4-837B-A989B7CE827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en-NL" dirty="0"/>
          </a:p>
        </p:txBody>
      </p:sp>
      <p:sp>
        <p:nvSpPr>
          <p:cNvPr id="18437" name="Rectangle 5">
            <a:extLst>
              <a:ext uri="{FF2B5EF4-FFF2-40B4-BE49-F238E27FC236}">
                <a16:creationId xmlns:a16="http://schemas.microsoft.com/office/drawing/2014/main" id="{854507BD-592F-4B8C-A032-F8B5C979F32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en-NL" dirty="0"/>
          </a:p>
        </p:txBody>
      </p:sp>
      <p:sp>
        <p:nvSpPr>
          <p:cNvPr id="18438" name="Rectangle 6">
            <a:extLst>
              <a:ext uri="{FF2B5EF4-FFF2-40B4-BE49-F238E27FC236}">
                <a16:creationId xmlns:a16="http://schemas.microsoft.com/office/drawing/2014/main" id="{BC26F453-6A7E-44CB-A889-FB3122CA3E5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a:solidFill>
                  <a:srgbClr val="003399"/>
                </a:solidFill>
                <a:latin typeface="Tahoma" panose="020B0604030504040204" pitchFamily="34" charset="0"/>
                <a:ea typeface="Tahoma" panose="020B0604030504040204" pitchFamily="34" charset="0"/>
                <a:cs typeface="Tahoma" panose="020B0604030504040204" pitchFamily="34" charset="0"/>
              </a:defRPr>
            </a:lvl1pPr>
          </a:lstStyle>
          <a:p>
            <a:fld id="{44C0099B-75D3-409D-87C4-649DA35E4E66}" type="slidenum">
              <a:rPr lang="nl-NL" altLang="en-NL" smtClean="0"/>
              <a:pPr/>
              <a:t>‹nr.›</a:t>
            </a:fld>
            <a:endParaRPr lang="nl-NL" altLang="en-NL" dirty="0"/>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2C049140-47EC-445A-BD7E-0ACC645131BF}"/>
              </a:ext>
            </a:extLst>
          </p:cNvPr>
          <p:cNvSpPr>
            <a:spLocks noGrp="1" noChangeArrowheads="1"/>
          </p:cNvSpPr>
          <p:nvPr>
            <p:ph type="title"/>
          </p:nvPr>
        </p:nvSpPr>
        <p:spPr bwMode="auto">
          <a:xfrm>
            <a:off x="457200" y="274638"/>
            <a:ext cx="8229600" cy="562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NL" dirty="0"/>
              <a:t>Klik om het opmaakprofiel te bewerken</a:t>
            </a:r>
          </a:p>
        </p:txBody>
      </p:sp>
      <p:sp>
        <p:nvSpPr>
          <p:cNvPr id="20483" name="Rectangle 3">
            <a:extLst>
              <a:ext uri="{FF2B5EF4-FFF2-40B4-BE49-F238E27FC236}">
                <a16:creationId xmlns:a16="http://schemas.microsoft.com/office/drawing/2014/main" id="{509C2E9E-08E6-4190-81E9-CEA0A4E27DFE}"/>
              </a:ext>
            </a:extLst>
          </p:cNvPr>
          <p:cNvSpPr>
            <a:spLocks noGrp="1" noChangeArrowheads="1"/>
          </p:cNvSpPr>
          <p:nvPr>
            <p:ph type="body" idx="1"/>
          </p:nvPr>
        </p:nvSpPr>
        <p:spPr bwMode="auto">
          <a:xfrm>
            <a:off x="457200" y="10800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nl-NL" altLang="en-NL"/>
              <a:t>Klik om de opmaakprofielen van de modeltekst te bewerken</a:t>
            </a:r>
          </a:p>
          <a:p>
            <a:pPr lvl="1"/>
            <a:r>
              <a:rPr lang="nl-NL" altLang="en-NL"/>
              <a:t>Tweede niveau</a:t>
            </a:r>
          </a:p>
          <a:p>
            <a:pPr lvl="2"/>
            <a:r>
              <a:rPr lang="nl-NL" altLang="en-NL"/>
              <a:t>Derde niveau</a:t>
            </a:r>
          </a:p>
          <a:p>
            <a:pPr lvl="3"/>
            <a:r>
              <a:rPr lang="nl-NL" altLang="en-NL"/>
              <a:t>Vierde niveau</a:t>
            </a:r>
          </a:p>
          <a:p>
            <a:pPr lvl="4"/>
            <a:r>
              <a:rPr lang="nl-NL" altLang="en-NL"/>
              <a:t>Vijfde niveau</a:t>
            </a:r>
          </a:p>
        </p:txBody>
      </p:sp>
      <p:sp>
        <p:nvSpPr>
          <p:cNvPr id="20484" name="Rectangle 4">
            <a:extLst>
              <a:ext uri="{FF2B5EF4-FFF2-40B4-BE49-F238E27FC236}">
                <a16:creationId xmlns:a16="http://schemas.microsoft.com/office/drawing/2014/main" id="{BF3CF440-A63B-48ED-8314-E3410D469B3F}"/>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nl-NL" altLang="en-NL" dirty="0"/>
          </a:p>
        </p:txBody>
      </p:sp>
      <p:sp>
        <p:nvSpPr>
          <p:cNvPr id="20485" name="Rectangle 5">
            <a:extLst>
              <a:ext uri="{FF2B5EF4-FFF2-40B4-BE49-F238E27FC236}">
                <a16:creationId xmlns:a16="http://schemas.microsoft.com/office/drawing/2014/main" id="{7DE13C93-D256-44E9-99DC-2577B65BF78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nl-NL" altLang="en-NL" dirty="0"/>
          </a:p>
        </p:txBody>
      </p:sp>
      <p:sp>
        <p:nvSpPr>
          <p:cNvPr id="20486" name="Rectangle 6">
            <a:extLst>
              <a:ext uri="{FF2B5EF4-FFF2-40B4-BE49-F238E27FC236}">
                <a16:creationId xmlns:a16="http://schemas.microsoft.com/office/drawing/2014/main" id="{266B862A-5296-4CD9-A707-B8F6965ECB1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100">
                <a:solidFill>
                  <a:srgbClr val="003399"/>
                </a:solidFill>
                <a:latin typeface="Tahoma" panose="020B0604030504040204" pitchFamily="34" charset="0"/>
                <a:ea typeface="Tahoma" panose="020B0604030504040204" pitchFamily="34" charset="0"/>
                <a:cs typeface="Tahoma" panose="020B0604030504040204" pitchFamily="34" charset="0"/>
              </a:defRPr>
            </a:lvl1pPr>
          </a:lstStyle>
          <a:p>
            <a:fld id="{A9090F64-0092-433C-B646-F6C95ED13751}" type="slidenum">
              <a:rPr lang="nl-NL" altLang="en-NL" smtClean="0"/>
              <a:pPr/>
              <a:t>‹nr.›</a:t>
            </a:fld>
            <a:endParaRPr lang="nl-NL" altLang="en-NL" dirty="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fontAlgn="base">
        <a:spcBef>
          <a:spcPct val="0"/>
        </a:spcBef>
        <a:spcAft>
          <a:spcPct val="0"/>
        </a:spcAft>
        <a:defRPr sz="32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8.png"/><Relationship Id="rId4" Type="http://schemas.openxmlformats.org/officeDocument/2006/relationships/image" Target="../media/image77.png"/></Relationships>
</file>

<file path=ppt/slides/_rels/slide4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www.youtube.com/watch?v=G54b21fuDJ8" TargetMode="External"/><Relationship Id="rId13" Type="http://schemas.openxmlformats.org/officeDocument/2006/relationships/hyperlink" Target="https://www.aedes.nl/artikelen/bedrijfsvoering/innovatielab2.html" TargetMode="External"/><Relationship Id="rId3" Type="http://schemas.openxmlformats.org/officeDocument/2006/relationships/image" Target="../media/image8.png"/><Relationship Id="rId7" Type="http://schemas.openxmlformats.org/officeDocument/2006/relationships/hyperlink" Target="https://www.youtube.com/watch?v=HbQkM32hidw" TargetMode="External"/><Relationship Id="rId12" Type="http://schemas.openxmlformats.org/officeDocument/2006/relationships/hyperlink" Target="https://evenementen.aedes.nl/meeting/394/werken-in-de-corporatie-van-de-toekomst/abou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https://youtu.be/J3ETsjLduMI" TargetMode="External"/><Relationship Id="rId11" Type="http://schemas.openxmlformats.org/officeDocument/2006/relationships/hyperlink" Target="https://youtu.be/6V2_KCNb3Yo" TargetMode="External"/><Relationship Id="rId5" Type="http://schemas.openxmlformats.org/officeDocument/2006/relationships/hyperlink" Target="https://dkvwg750av2j6.cloudfront.net/m/2d32c63044426c9/original/Inspiratiegids-Wat-doe-jij-morgen-Aedes-en-Dageraad-Advies-juni-2020.pdf" TargetMode="External"/><Relationship Id="rId10" Type="http://schemas.openxmlformats.org/officeDocument/2006/relationships/hyperlink" Target="https://www.youtube.com/watch?v=JfrsskS_-_E" TargetMode="External"/><Relationship Id="rId4" Type="http://schemas.openxmlformats.org/officeDocument/2006/relationships/hyperlink" Target="https://dkvwg750av2j6.cloudfront.net/m/aa00496a1353aa/original/Onderzoeksresultaten-Werken-aan-de-corporatie-van-de-toekomst-Aedes-en-Dageraad-Advies-2020.pdf" TargetMode="External"/><Relationship Id="rId9" Type="http://schemas.openxmlformats.org/officeDocument/2006/relationships/hyperlink" Target="https://www.youtube.com/watch?v=L1l6e6IzF9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65A3CD4A-8F2B-426D-AF3A-078A0B418E67}"/>
              </a:ext>
            </a:extLst>
          </p:cNvPr>
          <p:cNvPicPr>
            <a:picLocks noChangeAspect="1"/>
          </p:cNvPicPr>
          <p:nvPr/>
        </p:nvPicPr>
        <p:blipFill>
          <a:blip r:embed="rId3"/>
          <a:stretch>
            <a:fillRect/>
          </a:stretch>
        </p:blipFill>
        <p:spPr>
          <a:xfrm>
            <a:off x="179512" y="276394"/>
            <a:ext cx="8785747" cy="6175332"/>
          </a:xfrm>
          <a:prstGeom prst="rect">
            <a:avLst/>
          </a:prstGeom>
        </p:spPr>
      </p:pic>
    </p:spTree>
    <p:extLst>
      <p:ext uri="{BB962C8B-B14F-4D97-AF65-F5344CB8AC3E}">
        <p14:creationId xmlns:p14="http://schemas.microsoft.com/office/powerpoint/2010/main" val="324498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dirty="0" err="1">
                <a:solidFill>
                  <a:srgbClr val="003399"/>
                </a:solidFill>
                <a:latin typeface="PT Sans" panose="020B0503020203020204" pitchFamily="34" charset="0"/>
              </a:rPr>
              <a:t>Onderzoeksmodel</a:t>
            </a:r>
            <a:endParaRPr lang="en-NL" altLang="en-NL" dirty="0">
              <a:solidFill>
                <a:srgbClr val="003399"/>
              </a:solidFill>
              <a:latin typeface="PT Sans" panose="020B0503020203020204" pitchFamily="34" charset="0"/>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smtClean="0">
                <a:solidFill>
                  <a:schemeClr val="bg1"/>
                </a:solidFill>
                <a:latin typeface="PT Sans" panose="020B0503020203020204" pitchFamily="34" charset="0"/>
              </a:rPr>
              <a:pPr/>
              <a:t>10</a:t>
            </a:fld>
            <a:endParaRPr lang="nl-NL" altLang="en-NL" dirty="0">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3FEC1241-570F-42F9-BA1A-77FFFA22326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4729" y="1772816"/>
            <a:ext cx="8173881" cy="4032448"/>
          </a:xfrm>
          <a:prstGeom prst="rect">
            <a:avLst/>
          </a:prstGeom>
        </p:spPr>
      </p:pic>
      <p:sp>
        <p:nvSpPr>
          <p:cNvPr id="3" name="Tekstvak 2">
            <a:extLst>
              <a:ext uri="{FF2B5EF4-FFF2-40B4-BE49-F238E27FC236}">
                <a16:creationId xmlns:a16="http://schemas.microsoft.com/office/drawing/2014/main" id="{2E28E9EF-B2E0-4583-85E1-9B7DAC55A53F}"/>
              </a:ext>
            </a:extLst>
          </p:cNvPr>
          <p:cNvSpPr txBox="1"/>
          <p:nvPr/>
        </p:nvSpPr>
        <p:spPr>
          <a:xfrm>
            <a:off x="683568" y="5035823"/>
            <a:ext cx="576064" cy="769441"/>
          </a:xfrm>
          <a:prstGeom prst="rect">
            <a:avLst/>
          </a:prstGeom>
          <a:noFill/>
        </p:spPr>
        <p:txBody>
          <a:bodyPr wrap="square" rtlCol="0">
            <a:spAutoFit/>
          </a:bodyPr>
          <a:lstStyle/>
          <a:p>
            <a:r>
              <a:rPr lang="nl-NL" sz="4400" dirty="0">
                <a:solidFill>
                  <a:srgbClr val="FF0000"/>
                </a:solidFill>
              </a:rPr>
              <a:t>A</a:t>
            </a:r>
          </a:p>
        </p:txBody>
      </p:sp>
      <p:sp>
        <p:nvSpPr>
          <p:cNvPr id="7" name="Tekstvak 6">
            <a:extLst>
              <a:ext uri="{FF2B5EF4-FFF2-40B4-BE49-F238E27FC236}">
                <a16:creationId xmlns:a16="http://schemas.microsoft.com/office/drawing/2014/main" id="{8F4FD8E8-46DD-4331-AF18-B87FAC8BB9A5}"/>
              </a:ext>
            </a:extLst>
          </p:cNvPr>
          <p:cNvSpPr txBox="1"/>
          <p:nvPr/>
        </p:nvSpPr>
        <p:spPr>
          <a:xfrm>
            <a:off x="8133522" y="5085184"/>
            <a:ext cx="576064" cy="769441"/>
          </a:xfrm>
          <a:prstGeom prst="rect">
            <a:avLst/>
          </a:prstGeom>
          <a:noFill/>
        </p:spPr>
        <p:txBody>
          <a:bodyPr wrap="square" rtlCol="0">
            <a:spAutoFit/>
          </a:bodyPr>
          <a:lstStyle/>
          <a:p>
            <a:r>
              <a:rPr lang="nl-NL" sz="4400" dirty="0">
                <a:solidFill>
                  <a:srgbClr val="FF0000"/>
                </a:solidFill>
              </a:rPr>
              <a:t>A</a:t>
            </a:r>
          </a:p>
        </p:txBody>
      </p:sp>
      <p:sp>
        <p:nvSpPr>
          <p:cNvPr id="8" name="Tekstvak 7">
            <a:extLst>
              <a:ext uri="{FF2B5EF4-FFF2-40B4-BE49-F238E27FC236}">
                <a16:creationId xmlns:a16="http://schemas.microsoft.com/office/drawing/2014/main" id="{E0536B54-A058-4870-AE5C-EC140A7B5063}"/>
              </a:ext>
            </a:extLst>
          </p:cNvPr>
          <p:cNvSpPr txBox="1"/>
          <p:nvPr/>
        </p:nvSpPr>
        <p:spPr>
          <a:xfrm>
            <a:off x="3203848" y="1916832"/>
            <a:ext cx="576064" cy="769441"/>
          </a:xfrm>
          <a:prstGeom prst="rect">
            <a:avLst/>
          </a:prstGeom>
          <a:noFill/>
        </p:spPr>
        <p:txBody>
          <a:bodyPr wrap="square" rtlCol="0">
            <a:spAutoFit/>
          </a:bodyPr>
          <a:lstStyle/>
          <a:p>
            <a:r>
              <a:rPr lang="nl-NL" sz="4400" dirty="0">
                <a:solidFill>
                  <a:srgbClr val="FF0000"/>
                </a:solidFill>
              </a:rPr>
              <a:t>B</a:t>
            </a:r>
          </a:p>
        </p:txBody>
      </p:sp>
      <p:sp>
        <p:nvSpPr>
          <p:cNvPr id="10" name="Tekstvak 9">
            <a:extLst>
              <a:ext uri="{FF2B5EF4-FFF2-40B4-BE49-F238E27FC236}">
                <a16:creationId xmlns:a16="http://schemas.microsoft.com/office/drawing/2014/main" id="{3066E77A-5128-4D27-8F56-7D6E61090D02}"/>
              </a:ext>
            </a:extLst>
          </p:cNvPr>
          <p:cNvSpPr txBox="1"/>
          <p:nvPr/>
        </p:nvSpPr>
        <p:spPr>
          <a:xfrm>
            <a:off x="2843808" y="4509120"/>
            <a:ext cx="576064" cy="769441"/>
          </a:xfrm>
          <a:prstGeom prst="rect">
            <a:avLst/>
          </a:prstGeom>
          <a:noFill/>
        </p:spPr>
        <p:txBody>
          <a:bodyPr wrap="square" rtlCol="0">
            <a:spAutoFit/>
          </a:bodyPr>
          <a:lstStyle/>
          <a:p>
            <a:r>
              <a:rPr lang="nl-NL" sz="4400" dirty="0">
                <a:solidFill>
                  <a:srgbClr val="FF0000"/>
                </a:solidFill>
              </a:rPr>
              <a:t>C</a:t>
            </a:r>
          </a:p>
        </p:txBody>
      </p:sp>
    </p:spTree>
    <p:extLst>
      <p:ext uri="{BB962C8B-B14F-4D97-AF65-F5344CB8AC3E}">
        <p14:creationId xmlns:p14="http://schemas.microsoft.com/office/powerpoint/2010/main" val="1905690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11</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4" name="Afbeelding 3">
            <a:extLst>
              <a:ext uri="{FF2B5EF4-FFF2-40B4-BE49-F238E27FC236}">
                <a16:creationId xmlns:a16="http://schemas.microsoft.com/office/drawing/2014/main" id="{2A8A8520-02F6-4315-BC80-F0E6274DAF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1520" y="1700808"/>
            <a:ext cx="8748972" cy="3888432"/>
          </a:xfrm>
          <a:prstGeom prst="rect">
            <a:avLst/>
          </a:prstGeom>
        </p:spPr>
      </p:pic>
    </p:spTree>
    <p:extLst>
      <p:ext uri="{BB962C8B-B14F-4D97-AF65-F5344CB8AC3E}">
        <p14:creationId xmlns:p14="http://schemas.microsoft.com/office/powerpoint/2010/main" val="228954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12</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A2332E00-448C-4204-AC6E-A4B81060F1C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1566" y="1556792"/>
            <a:ext cx="7800867" cy="4680520"/>
          </a:xfrm>
          <a:prstGeom prst="rect">
            <a:avLst/>
          </a:prstGeom>
        </p:spPr>
      </p:pic>
      <p:sp>
        <p:nvSpPr>
          <p:cNvPr id="3" name="Rechthoek 2">
            <a:extLst>
              <a:ext uri="{FF2B5EF4-FFF2-40B4-BE49-F238E27FC236}">
                <a16:creationId xmlns:a16="http://schemas.microsoft.com/office/drawing/2014/main" id="{A60F451B-B57E-41F7-92D0-760140ADC16E}"/>
              </a:ext>
            </a:extLst>
          </p:cNvPr>
          <p:cNvSpPr/>
          <p:nvPr/>
        </p:nvSpPr>
        <p:spPr>
          <a:xfrm>
            <a:off x="705257" y="1479971"/>
            <a:ext cx="2028226" cy="1872208"/>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98885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ONTWIKKELINGEN</a:t>
            </a:r>
          </a:p>
        </p:txBody>
      </p:sp>
      <p:sp>
        <p:nvSpPr>
          <p:cNvPr id="6" name="Rechthoek: afgeronde hoeken 5">
            <a:extLst>
              <a:ext uri="{FF2B5EF4-FFF2-40B4-BE49-F238E27FC236}">
                <a16:creationId xmlns:a16="http://schemas.microsoft.com/office/drawing/2014/main" id="{0429444E-5275-4779-AB25-890102B5BD67}"/>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5459E7DB-1615-4ACF-9752-44D318955677}"/>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7162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a:xfrm>
            <a:off x="457200" y="260648"/>
            <a:ext cx="8507288" cy="648072"/>
          </a:xfrm>
        </p:spPr>
        <p:txBody>
          <a:bodyPr/>
          <a:lstStyle/>
          <a:p>
            <a:pPr algn="l"/>
            <a:r>
              <a:rPr lang="nl-NL" altLang="en-NL" dirty="0">
                <a:solidFill>
                  <a:srgbClr val="003399"/>
                </a:solidFill>
                <a:latin typeface="+mn-lt"/>
              </a:rPr>
              <a:t>Omgevingsfactoren </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6D1DD03E-E4AE-4A28-AA39-1A09A58D9D30}"/>
              </a:ext>
            </a:extLst>
          </p:cNvPr>
          <p:cNvPicPr>
            <a:picLocks noChangeAspect="1"/>
          </p:cNvPicPr>
          <p:nvPr/>
        </p:nvPicPr>
        <p:blipFill>
          <a:blip r:embed="rId3"/>
          <a:stretch>
            <a:fillRect/>
          </a:stretch>
        </p:blipFill>
        <p:spPr>
          <a:xfrm>
            <a:off x="236726" y="907905"/>
            <a:ext cx="8670547" cy="5642624"/>
          </a:xfrm>
          <a:prstGeom prst="rect">
            <a:avLst/>
          </a:prstGeom>
        </p:spPr>
      </p:pic>
      <p:sp>
        <p:nvSpPr>
          <p:cNvPr id="4" name="Rechthoek: afgeronde hoeken 3">
            <a:extLst>
              <a:ext uri="{FF2B5EF4-FFF2-40B4-BE49-F238E27FC236}">
                <a16:creationId xmlns:a16="http://schemas.microsoft.com/office/drawing/2014/main" id="{4B9F682F-4520-42AF-AF9F-EBB5E89FD17A}"/>
              </a:ext>
            </a:extLst>
          </p:cNvPr>
          <p:cNvSpPr/>
          <p:nvPr/>
        </p:nvSpPr>
        <p:spPr>
          <a:xfrm>
            <a:off x="179511" y="908721"/>
            <a:ext cx="4608514" cy="15841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1390118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a:xfrm>
            <a:off x="457200" y="260648"/>
            <a:ext cx="8507288" cy="648072"/>
          </a:xfrm>
        </p:spPr>
        <p:txBody>
          <a:bodyPr/>
          <a:lstStyle/>
          <a:p>
            <a:pPr algn="l"/>
            <a:r>
              <a:rPr lang="nl-NL" altLang="en-NL" dirty="0">
                <a:solidFill>
                  <a:srgbClr val="003399"/>
                </a:solidFill>
                <a:latin typeface="+mn-lt"/>
              </a:rPr>
              <a:t>Omgevingsfactoren </a:t>
            </a:r>
            <a:endParaRPr lang="en-NL" altLang="en-NL" dirty="0">
              <a:solidFill>
                <a:srgbClr val="003399"/>
              </a:solidFill>
              <a:latin typeface="+mn-lt"/>
            </a:endParaRPr>
          </a:p>
        </p:txBody>
      </p:sp>
      <p:sp>
        <p:nvSpPr>
          <p:cNvPr id="4" name="Rechthoek: afgeronde hoeken 3">
            <a:extLst>
              <a:ext uri="{FF2B5EF4-FFF2-40B4-BE49-F238E27FC236}">
                <a16:creationId xmlns:a16="http://schemas.microsoft.com/office/drawing/2014/main" id="{4B9F682F-4520-42AF-AF9F-EBB5E89FD17A}"/>
              </a:ext>
            </a:extLst>
          </p:cNvPr>
          <p:cNvSpPr/>
          <p:nvPr/>
        </p:nvSpPr>
        <p:spPr>
          <a:xfrm>
            <a:off x="473453" y="908720"/>
            <a:ext cx="3816424" cy="164659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2" name="Afbeelding 1">
            <a:extLst>
              <a:ext uri="{FF2B5EF4-FFF2-40B4-BE49-F238E27FC236}">
                <a16:creationId xmlns:a16="http://schemas.microsoft.com/office/drawing/2014/main" id="{1F36A112-07EF-40C4-840F-76AF8A02E43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5576" y="998419"/>
            <a:ext cx="7272808" cy="5480957"/>
          </a:xfrm>
          <a:prstGeom prst="rect">
            <a:avLst/>
          </a:prstGeom>
        </p:spPr>
      </p:pic>
      <p:sp>
        <p:nvSpPr>
          <p:cNvPr id="5" name="Rechthoek: afgeronde hoeken 4">
            <a:extLst>
              <a:ext uri="{FF2B5EF4-FFF2-40B4-BE49-F238E27FC236}">
                <a16:creationId xmlns:a16="http://schemas.microsoft.com/office/drawing/2014/main" id="{EEA11A4B-9911-4D59-ADA3-4031BB761063}"/>
              </a:ext>
            </a:extLst>
          </p:cNvPr>
          <p:cNvSpPr/>
          <p:nvPr/>
        </p:nvSpPr>
        <p:spPr>
          <a:xfrm>
            <a:off x="7740352" y="764704"/>
            <a:ext cx="570155" cy="158417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50564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dirty="0">
                <a:solidFill>
                  <a:srgbClr val="003399"/>
                </a:solidFill>
                <a:latin typeface="+mn-lt"/>
              </a:rPr>
              <a:t>Interne ontwikkelingen</a:t>
            </a:r>
            <a:endParaRPr lang="en-NL" altLang="en-NL" dirty="0">
              <a:solidFill>
                <a:srgbClr val="003399"/>
              </a:solidFill>
              <a:latin typeface="+mn-lt"/>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sp>
        <p:nvSpPr>
          <p:cNvPr id="10" name="Rectangle 9">
            <a:extLst>
              <a:ext uri="{FF2B5EF4-FFF2-40B4-BE49-F238E27FC236}">
                <a16:creationId xmlns:a16="http://schemas.microsoft.com/office/drawing/2014/main" id="{2A66A4E0-8714-4E36-A344-DA4A3F451387}"/>
              </a:ext>
            </a:extLst>
          </p:cNvPr>
          <p:cNvSpPr txBox="1">
            <a:spLocks noChangeArrowheads="1"/>
          </p:cNvSpPr>
          <p:nvPr/>
        </p:nvSpPr>
        <p:spPr bwMode="auto">
          <a:xfrm>
            <a:off x="457200" y="1196753"/>
            <a:ext cx="8229600"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base" latinLnBrk="0" hangingPunct="1">
              <a:lnSpc>
                <a:spcPct val="100000"/>
              </a:lnSpc>
              <a:spcBef>
                <a:spcPct val="20000"/>
              </a:spcBef>
              <a:spcAft>
                <a:spcPct val="0"/>
              </a:spcAft>
              <a:buClrTx/>
              <a:buSzTx/>
              <a:buFontTx/>
              <a:buNone/>
              <a:tabLst/>
              <a:defRPr/>
            </a:pPr>
            <a:r>
              <a:rPr lang="nl-NL" sz="1800" b="1" dirty="0">
                <a:solidFill>
                  <a:srgbClr val="003399"/>
                </a:solidFill>
              </a:rPr>
              <a:t>I</a:t>
            </a:r>
            <a:r>
              <a:rPr kumimoji="0" lang="nl-NL" sz="1800" b="1" i="0" u="none" strike="noStrike" kern="1200" cap="none" spc="0" normalizeH="0" baseline="0" noProof="0" dirty="0" err="1">
                <a:ln>
                  <a:noFill/>
                </a:ln>
                <a:solidFill>
                  <a:srgbClr val="003399"/>
                </a:solidFill>
                <a:effectLst/>
                <a:uLnTx/>
                <a:uFillTx/>
              </a:rPr>
              <a:t>nterne</a:t>
            </a:r>
            <a:r>
              <a:rPr kumimoji="0" lang="nl-NL" sz="1800" b="1" i="0" u="none" strike="noStrike" kern="1200" cap="none" spc="0" normalizeH="0" baseline="0" noProof="0" dirty="0">
                <a:ln>
                  <a:noFill/>
                </a:ln>
                <a:solidFill>
                  <a:srgbClr val="003399"/>
                </a:solidFill>
                <a:effectLst/>
                <a:uLnTx/>
                <a:uFillTx/>
              </a:rPr>
              <a:t> ontwikkelingen met de grootste impact:</a:t>
            </a:r>
            <a:endParaRPr kumimoji="0" lang="en-NL" altLang="en-NL" sz="1100" b="0" i="0" u="none" strike="noStrike" kern="1200" cap="none" spc="0" normalizeH="0" baseline="0" noProof="0" dirty="0">
              <a:ln>
                <a:noFill/>
              </a:ln>
              <a:solidFill>
                <a:srgbClr val="003399"/>
              </a:solidFill>
              <a:effectLst/>
              <a:uLnTx/>
              <a:uFillTx/>
            </a:endParaRPr>
          </a:p>
        </p:txBody>
      </p:sp>
      <p:pic>
        <p:nvPicPr>
          <p:cNvPr id="2" name="Afbeelding 1">
            <a:extLst>
              <a:ext uri="{FF2B5EF4-FFF2-40B4-BE49-F238E27FC236}">
                <a16:creationId xmlns:a16="http://schemas.microsoft.com/office/drawing/2014/main" id="{09253F7A-9DC0-46BB-906E-6E86A18E5EC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36154" y="4044576"/>
            <a:ext cx="3928213" cy="2356928"/>
          </a:xfrm>
          <a:prstGeom prst="rect">
            <a:avLst/>
          </a:prstGeom>
        </p:spPr>
      </p:pic>
      <p:pic>
        <p:nvPicPr>
          <p:cNvPr id="4" name="Afbeelding 3">
            <a:extLst>
              <a:ext uri="{FF2B5EF4-FFF2-40B4-BE49-F238E27FC236}">
                <a16:creationId xmlns:a16="http://schemas.microsoft.com/office/drawing/2014/main" id="{8C1C8D33-4893-44F5-BB48-1BCF982A2A2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4367" y="2610570"/>
            <a:ext cx="3969231" cy="2268132"/>
          </a:xfrm>
          <a:prstGeom prst="rect">
            <a:avLst/>
          </a:prstGeom>
        </p:spPr>
      </p:pic>
      <p:pic>
        <p:nvPicPr>
          <p:cNvPr id="5" name="Afbeelding 4">
            <a:extLst>
              <a:ext uri="{FF2B5EF4-FFF2-40B4-BE49-F238E27FC236}">
                <a16:creationId xmlns:a16="http://schemas.microsoft.com/office/drawing/2014/main" id="{2AFA9068-FDCD-4744-82A7-A945EC4F8B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57200" y="1688431"/>
            <a:ext cx="3978960" cy="2160000"/>
          </a:xfrm>
          <a:prstGeom prst="rect">
            <a:avLst/>
          </a:prstGeom>
        </p:spPr>
      </p:pic>
    </p:spTree>
    <p:extLst>
      <p:ext uri="{BB962C8B-B14F-4D97-AF65-F5344CB8AC3E}">
        <p14:creationId xmlns:p14="http://schemas.microsoft.com/office/powerpoint/2010/main" val="5473380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TOEKOMSTBEELD 2025</a:t>
            </a:r>
          </a:p>
        </p:txBody>
      </p:sp>
      <p:sp>
        <p:nvSpPr>
          <p:cNvPr id="6" name="Rechthoek: afgeronde hoeken 5">
            <a:extLst>
              <a:ext uri="{FF2B5EF4-FFF2-40B4-BE49-F238E27FC236}">
                <a16:creationId xmlns:a16="http://schemas.microsoft.com/office/drawing/2014/main" id="{755375AA-B1A6-41EC-8BAD-D9FDF1267F86}"/>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50674D5D-B35F-4AE9-8F08-ACBE8D6B59AD}"/>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2257134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a:xfrm>
            <a:off x="457200" y="260648"/>
            <a:ext cx="8507288" cy="648072"/>
          </a:xfrm>
        </p:spPr>
        <p:txBody>
          <a:bodyPr/>
          <a:lstStyle/>
          <a:p>
            <a:pPr algn="l"/>
            <a:r>
              <a:rPr lang="nl-NL" altLang="en-NL">
                <a:solidFill>
                  <a:srgbClr val="003399"/>
                </a:solidFill>
                <a:latin typeface="PT Sans" panose="020B0503020203020204" pitchFamily="34" charset="0"/>
              </a:rPr>
              <a:t>Toekomstbeeld corporaties</a:t>
            </a:r>
            <a:endParaRPr lang="en-NL" altLang="en-NL">
              <a:solidFill>
                <a:srgbClr val="003399"/>
              </a:solidFill>
              <a:latin typeface="PT Sans" panose="020B0503020203020204" pitchFamily="34" charset="0"/>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pic>
        <p:nvPicPr>
          <p:cNvPr id="7" name="Afbeelding 6">
            <a:extLst>
              <a:ext uri="{FF2B5EF4-FFF2-40B4-BE49-F238E27FC236}">
                <a16:creationId xmlns:a16="http://schemas.microsoft.com/office/drawing/2014/main" id="{3A47E247-6D6B-4947-8AC0-B3F9006CCF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1356859"/>
            <a:ext cx="3744416" cy="495672"/>
          </a:xfrm>
          <a:prstGeom prst="rect">
            <a:avLst/>
          </a:prstGeom>
        </p:spPr>
      </p:pic>
      <p:pic>
        <p:nvPicPr>
          <p:cNvPr id="8" name="Afbeelding 7">
            <a:extLst>
              <a:ext uri="{FF2B5EF4-FFF2-40B4-BE49-F238E27FC236}">
                <a16:creationId xmlns:a16="http://schemas.microsoft.com/office/drawing/2014/main" id="{457DBDD2-93E2-40B7-AE37-EAE882F3A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6667" y="1356859"/>
            <a:ext cx="3744416" cy="495672"/>
          </a:xfrm>
          <a:prstGeom prst="rect">
            <a:avLst/>
          </a:prstGeom>
        </p:spPr>
      </p:pic>
      <p:sp>
        <p:nvSpPr>
          <p:cNvPr id="2" name="Tekstvak 1">
            <a:extLst>
              <a:ext uri="{FF2B5EF4-FFF2-40B4-BE49-F238E27FC236}">
                <a16:creationId xmlns:a16="http://schemas.microsoft.com/office/drawing/2014/main" id="{B3CFAD08-2DF7-43BE-8931-5FB5780C4296}"/>
              </a:ext>
            </a:extLst>
          </p:cNvPr>
          <p:cNvSpPr txBox="1"/>
          <p:nvPr/>
        </p:nvSpPr>
        <p:spPr>
          <a:xfrm>
            <a:off x="611560" y="1372780"/>
            <a:ext cx="3640404" cy="461665"/>
          </a:xfrm>
          <a:prstGeom prst="rect">
            <a:avLst/>
          </a:prstGeom>
          <a:noFill/>
        </p:spPr>
        <p:txBody>
          <a:bodyPr wrap="square" rtlCol="0">
            <a:spAutoFit/>
          </a:bodyPr>
          <a:lstStyle/>
          <a:p>
            <a:pPr algn="ctr"/>
            <a:r>
              <a:rPr lang="nl-NL" sz="2400" dirty="0">
                <a:solidFill>
                  <a:schemeClr val="bg1"/>
                </a:solidFill>
              </a:rPr>
              <a:t>Strategie</a:t>
            </a:r>
          </a:p>
        </p:txBody>
      </p:sp>
      <p:sp>
        <p:nvSpPr>
          <p:cNvPr id="3" name="Rechthoek 2">
            <a:extLst>
              <a:ext uri="{FF2B5EF4-FFF2-40B4-BE49-F238E27FC236}">
                <a16:creationId xmlns:a16="http://schemas.microsoft.com/office/drawing/2014/main" id="{8E372C2A-50C9-47BF-BEA3-4E15DBC340A5}"/>
              </a:ext>
            </a:extLst>
          </p:cNvPr>
          <p:cNvSpPr/>
          <p:nvPr/>
        </p:nvSpPr>
        <p:spPr>
          <a:xfrm>
            <a:off x="539552" y="1944216"/>
            <a:ext cx="3744416" cy="465313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87313">
              <a:buFont typeface="Arial" panose="020B0604020202020204" pitchFamily="34" charset="0"/>
              <a:buChar char="•"/>
            </a:pPr>
            <a:r>
              <a:rPr lang="nl-NL" sz="1600" dirty="0">
                <a:solidFill>
                  <a:srgbClr val="003399"/>
                </a:solidFill>
              </a:rPr>
              <a:t>Maatschappelijke opgave</a:t>
            </a:r>
          </a:p>
          <a:p>
            <a:pPr marL="87313" indent="-87313">
              <a:buFont typeface="Arial" panose="020B0604020202020204" pitchFamily="34" charset="0"/>
              <a:buChar char="•"/>
            </a:pPr>
            <a:r>
              <a:rPr lang="nl-NL" sz="1600" dirty="0">
                <a:solidFill>
                  <a:srgbClr val="003399"/>
                </a:solidFill>
              </a:rPr>
              <a:t>Integrale aanpak maatschappelijke vraagstukken</a:t>
            </a:r>
          </a:p>
          <a:p>
            <a:pPr marL="87313" indent="-87313">
              <a:buFont typeface="Arial" panose="020B0604020202020204" pitchFamily="34" charset="0"/>
              <a:buChar char="•"/>
            </a:pPr>
            <a:r>
              <a:rPr lang="nl-NL" sz="1600" dirty="0">
                <a:solidFill>
                  <a:srgbClr val="003399"/>
                </a:solidFill>
              </a:rPr>
              <a:t>Staan dicht bij huurders</a:t>
            </a:r>
          </a:p>
          <a:p>
            <a:pPr marL="87313" indent="-87313">
              <a:buFont typeface="Arial" panose="020B0604020202020204" pitchFamily="34" charset="0"/>
              <a:buChar char="•"/>
            </a:pPr>
            <a:r>
              <a:rPr lang="nl-NL" sz="1600" dirty="0">
                <a:solidFill>
                  <a:srgbClr val="003399"/>
                </a:solidFill>
              </a:rPr>
              <a:t>Samenwerken met partners</a:t>
            </a:r>
          </a:p>
          <a:p>
            <a:pPr marL="87313" indent="-87313">
              <a:buFont typeface="Arial" panose="020B0604020202020204" pitchFamily="34" charset="0"/>
              <a:buChar char="•"/>
            </a:pPr>
            <a:r>
              <a:rPr lang="nl-NL" sz="1600" dirty="0">
                <a:solidFill>
                  <a:srgbClr val="003399"/>
                </a:solidFill>
              </a:rPr>
              <a:t>Middels flexibele duurzame (huur)woningen inspelen op behoefte van de markt </a:t>
            </a:r>
          </a:p>
          <a:p>
            <a:pPr marL="87313" indent="-87313">
              <a:buFont typeface="Arial" panose="020B0604020202020204" pitchFamily="34" charset="0"/>
              <a:buChar char="•"/>
            </a:pPr>
            <a:r>
              <a:rPr lang="nl-NL" sz="1600" dirty="0">
                <a:solidFill>
                  <a:srgbClr val="003399"/>
                </a:solidFill>
              </a:rPr>
              <a:t>Richten zich op kerntaak en werken samen in de keten (als regisseur)</a:t>
            </a:r>
          </a:p>
          <a:p>
            <a:pPr marL="87313" indent="-87313">
              <a:buFont typeface="Arial" panose="020B0604020202020204" pitchFamily="34" charset="0"/>
              <a:buChar char="•"/>
            </a:pPr>
            <a:r>
              <a:rPr lang="nl-NL" sz="1600" dirty="0">
                <a:solidFill>
                  <a:srgbClr val="003399"/>
                </a:solidFill>
              </a:rPr>
              <a:t>Aantrekkelijk op de arbeidsmarkt</a:t>
            </a:r>
          </a:p>
        </p:txBody>
      </p:sp>
      <p:sp>
        <p:nvSpPr>
          <p:cNvPr id="12" name="Rechthoek 11">
            <a:extLst>
              <a:ext uri="{FF2B5EF4-FFF2-40B4-BE49-F238E27FC236}">
                <a16:creationId xmlns:a16="http://schemas.microsoft.com/office/drawing/2014/main" id="{C715E76E-9FFB-4AE4-8813-39833AA6A4A3}"/>
              </a:ext>
            </a:extLst>
          </p:cNvPr>
          <p:cNvSpPr/>
          <p:nvPr/>
        </p:nvSpPr>
        <p:spPr>
          <a:xfrm>
            <a:off x="4644008" y="1944216"/>
            <a:ext cx="3744416" cy="465313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87313">
              <a:buFont typeface="Arial" panose="020B0604020202020204" pitchFamily="34" charset="0"/>
              <a:buChar char="•"/>
            </a:pPr>
            <a:r>
              <a:rPr lang="nl-NL" sz="1600" b="1" i="1" dirty="0">
                <a:solidFill>
                  <a:srgbClr val="003399"/>
                </a:solidFill>
              </a:rPr>
              <a:t>Vastgoed:</a:t>
            </a:r>
          </a:p>
          <a:p>
            <a:pPr marL="360363" indent="-182563">
              <a:buFont typeface="Arial" panose="020B0604020202020204" pitchFamily="34" charset="0"/>
              <a:buChar char="‒"/>
            </a:pPr>
            <a:r>
              <a:rPr lang="nl-NL" sz="1600" dirty="0">
                <a:solidFill>
                  <a:srgbClr val="003399"/>
                </a:solidFill>
              </a:rPr>
              <a:t>Contact met huurders</a:t>
            </a:r>
          </a:p>
          <a:p>
            <a:pPr marL="360363" indent="-182563">
              <a:buFont typeface="Arial" panose="020B0604020202020204" pitchFamily="34" charset="0"/>
              <a:buChar char="‒"/>
            </a:pPr>
            <a:r>
              <a:rPr lang="nl-NL" sz="1600" dirty="0">
                <a:solidFill>
                  <a:srgbClr val="003399"/>
                </a:solidFill>
              </a:rPr>
              <a:t>Zicht achter de voordeur</a:t>
            </a:r>
          </a:p>
          <a:p>
            <a:pPr marL="360363" indent="-182563">
              <a:buFont typeface="Arial" panose="020B0604020202020204" pitchFamily="34" charset="0"/>
              <a:buChar char="‒"/>
            </a:pPr>
            <a:r>
              <a:rPr lang="nl-NL" sz="1600" dirty="0">
                <a:solidFill>
                  <a:srgbClr val="003399"/>
                </a:solidFill>
              </a:rPr>
              <a:t>Duurzaam en innovatief bouwen, nieuwe concepten</a:t>
            </a:r>
          </a:p>
          <a:p>
            <a:pPr marL="360363" indent="-182563">
              <a:buFont typeface="Arial" panose="020B0604020202020204" pitchFamily="34" charset="0"/>
              <a:buChar char="‒"/>
            </a:pPr>
            <a:r>
              <a:rPr lang="nl-NL" sz="1600" dirty="0">
                <a:solidFill>
                  <a:srgbClr val="003399"/>
                </a:solidFill>
              </a:rPr>
              <a:t>Samenwerking partners</a:t>
            </a:r>
          </a:p>
          <a:p>
            <a:pPr marL="87313" indent="-87313">
              <a:buFont typeface="Arial" panose="020B0604020202020204" pitchFamily="34" charset="0"/>
              <a:buChar char="•"/>
            </a:pPr>
            <a:endParaRPr lang="nl-NL" sz="1600" b="1" i="1" dirty="0">
              <a:solidFill>
                <a:srgbClr val="003399"/>
              </a:solidFill>
            </a:endParaRPr>
          </a:p>
          <a:p>
            <a:pPr marL="87313" indent="-87313">
              <a:buFont typeface="Arial" panose="020B0604020202020204" pitchFamily="34" charset="0"/>
              <a:buChar char="•"/>
            </a:pPr>
            <a:r>
              <a:rPr lang="nl-NL" sz="1600" b="1" i="1" dirty="0">
                <a:solidFill>
                  <a:srgbClr val="003399"/>
                </a:solidFill>
              </a:rPr>
              <a:t>Leefbaarheid</a:t>
            </a:r>
          </a:p>
          <a:p>
            <a:pPr marL="360363" indent="-182563">
              <a:buFont typeface="Arial" panose="020B0604020202020204" pitchFamily="34" charset="0"/>
              <a:buChar char="‒"/>
            </a:pPr>
            <a:r>
              <a:rPr lang="nl-NL" sz="1600" dirty="0">
                <a:solidFill>
                  <a:srgbClr val="003399"/>
                </a:solidFill>
              </a:rPr>
              <a:t>Lokale gerichte aanpak om maatschappelijke problemen op te lossen</a:t>
            </a:r>
          </a:p>
          <a:p>
            <a:pPr marL="360363" indent="-182563">
              <a:buFont typeface="Arial" panose="020B0604020202020204" pitchFamily="34" charset="0"/>
              <a:buChar char="‒"/>
            </a:pPr>
            <a:r>
              <a:rPr lang="nl-NL" sz="1600" dirty="0">
                <a:solidFill>
                  <a:srgbClr val="003399"/>
                </a:solidFill>
              </a:rPr>
              <a:t>Samenwerking sociale keten</a:t>
            </a:r>
          </a:p>
          <a:p>
            <a:pPr marL="360363" indent="-182563">
              <a:buFont typeface="Arial" panose="020B0604020202020204" pitchFamily="34" charset="0"/>
              <a:buChar char="‒"/>
            </a:pPr>
            <a:r>
              <a:rPr lang="nl-NL" sz="1600" dirty="0">
                <a:solidFill>
                  <a:srgbClr val="003399"/>
                </a:solidFill>
              </a:rPr>
              <a:t>Dicht bij huurders in wijken en buurten</a:t>
            </a:r>
          </a:p>
          <a:p>
            <a:pPr marL="87313" indent="-87313">
              <a:buFont typeface="Arial" panose="020B0604020202020204" pitchFamily="34" charset="0"/>
              <a:buChar char="•"/>
            </a:pPr>
            <a:endParaRPr lang="nl-NL" sz="1600" dirty="0">
              <a:solidFill>
                <a:srgbClr val="003399"/>
              </a:solidFill>
            </a:endParaRPr>
          </a:p>
          <a:p>
            <a:pPr marL="87313" indent="-87313">
              <a:buFont typeface="Arial" panose="020B0604020202020204" pitchFamily="34" charset="0"/>
              <a:buChar char="•"/>
            </a:pPr>
            <a:r>
              <a:rPr lang="nl-NL" sz="1600" b="1" i="1" dirty="0">
                <a:solidFill>
                  <a:srgbClr val="003399"/>
                </a:solidFill>
              </a:rPr>
              <a:t>Bedrijfsvoering</a:t>
            </a:r>
          </a:p>
          <a:p>
            <a:pPr marL="360363" indent="-182563">
              <a:buFont typeface="Arial" panose="020B0604020202020204" pitchFamily="34" charset="0"/>
              <a:buChar char="‒"/>
            </a:pPr>
            <a:r>
              <a:rPr lang="nl-NL" sz="1600" dirty="0">
                <a:solidFill>
                  <a:srgbClr val="003399"/>
                </a:solidFill>
              </a:rPr>
              <a:t>Uniform en digitaal</a:t>
            </a:r>
          </a:p>
          <a:p>
            <a:pPr marL="360363" indent="-182563">
              <a:buFont typeface="Arial" panose="020B0604020202020204" pitchFamily="34" charset="0"/>
              <a:buChar char="‒"/>
            </a:pPr>
            <a:r>
              <a:rPr lang="nl-NL" sz="1600" dirty="0">
                <a:solidFill>
                  <a:srgbClr val="003399"/>
                </a:solidFill>
              </a:rPr>
              <a:t>Ondersteunen primair proces en transitie</a:t>
            </a:r>
          </a:p>
          <a:p>
            <a:pPr marL="87313" indent="-87313">
              <a:buFont typeface="Arial" panose="020B0604020202020204" pitchFamily="34" charset="0"/>
              <a:buChar char="•"/>
            </a:pPr>
            <a:endParaRPr lang="nl-NL" sz="1600" dirty="0">
              <a:solidFill>
                <a:srgbClr val="003399"/>
              </a:solidFill>
            </a:endParaRPr>
          </a:p>
        </p:txBody>
      </p:sp>
      <p:sp>
        <p:nvSpPr>
          <p:cNvPr id="13" name="Tekstvak 12">
            <a:extLst>
              <a:ext uri="{FF2B5EF4-FFF2-40B4-BE49-F238E27FC236}">
                <a16:creationId xmlns:a16="http://schemas.microsoft.com/office/drawing/2014/main" id="{68F43BA7-22A1-493F-A1A4-1CC1151E4AB3}"/>
              </a:ext>
            </a:extLst>
          </p:cNvPr>
          <p:cNvSpPr txBox="1"/>
          <p:nvPr/>
        </p:nvSpPr>
        <p:spPr>
          <a:xfrm>
            <a:off x="4716016" y="1353045"/>
            <a:ext cx="3640404" cy="461665"/>
          </a:xfrm>
          <a:prstGeom prst="rect">
            <a:avLst/>
          </a:prstGeom>
          <a:noFill/>
        </p:spPr>
        <p:txBody>
          <a:bodyPr wrap="square" rtlCol="0">
            <a:spAutoFit/>
          </a:bodyPr>
          <a:lstStyle/>
          <a:p>
            <a:pPr algn="ctr"/>
            <a:r>
              <a:rPr lang="nl-NL" sz="2400" dirty="0">
                <a:solidFill>
                  <a:schemeClr val="bg1"/>
                </a:solidFill>
              </a:rPr>
              <a:t>Werkdomeinen</a:t>
            </a:r>
          </a:p>
        </p:txBody>
      </p:sp>
      <p:pic>
        <p:nvPicPr>
          <p:cNvPr id="5" name="Afbeelding 4">
            <a:extLst>
              <a:ext uri="{FF2B5EF4-FFF2-40B4-BE49-F238E27FC236}">
                <a16:creationId xmlns:a16="http://schemas.microsoft.com/office/drawing/2014/main" id="{09D24CC8-4513-4D63-A7E8-0E7D22CE89D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19672" y="4869160"/>
            <a:ext cx="1728192" cy="1404156"/>
          </a:xfrm>
          <a:prstGeom prst="rect">
            <a:avLst/>
          </a:prstGeom>
        </p:spPr>
      </p:pic>
    </p:spTree>
    <p:extLst>
      <p:ext uri="{BB962C8B-B14F-4D97-AF65-F5344CB8AC3E}">
        <p14:creationId xmlns:p14="http://schemas.microsoft.com/office/powerpoint/2010/main" val="2007436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a:xfrm>
            <a:off x="457200" y="260648"/>
            <a:ext cx="8507288" cy="648072"/>
          </a:xfrm>
        </p:spPr>
        <p:txBody>
          <a:bodyPr/>
          <a:lstStyle/>
          <a:p>
            <a:pPr algn="l"/>
            <a:r>
              <a:rPr lang="nl-NL" altLang="en-NL">
                <a:solidFill>
                  <a:srgbClr val="003399"/>
                </a:solidFill>
                <a:latin typeface="PT Sans" panose="020B0503020203020204" pitchFamily="34" charset="0"/>
              </a:rPr>
              <a:t>Toekomstbeeld corporaties</a:t>
            </a:r>
            <a:endParaRPr lang="en-NL" altLang="en-NL">
              <a:solidFill>
                <a:srgbClr val="003399"/>
              </a:solidFill>
              <a:latin typeface="PT Sans" panose="020B0503020203020204" pitchFamily="34" charset="0"/>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pic>
        <p:nvPicPr>
          <p:cNvPr id="7" name="Afbeelding 6">
            <a:extLst>
              <a:ext uri="{FF2B5EF4-FFF2-40B4-BE49-F238E27FC236}">
                <a16:creationId xmlns:a16="http://schemas.microsoft.com/office/drawing/2014/main" id="{3A47E247-6D6B-4947-8AC0-B3F9006CCF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1356859"/>
            <a:ext cx="3744416" cy="495672"/>
          </a:xfrm>
          <a:prstGeom prst="rect">
            <a:avLst/>
          </a:prstGeom>
        </p:spPr>
      </p:pic>
      <p:pic>
        <p:nvPicPr>
          <p:cNvPr id="8" name="Afbeelding 7">
            <a:extLst>
              <a:ext uri="{FF2B5EF4-FFF2-40B4-BE49-F238E27FC236}">
                <a16:creationId xmlns:a16="http://schemas.microsoft.com/office/drawing/2014/main" id="{457DBDD2-93E2-40B7-AE37-EAE882F3A3E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26667" y="1356859"/>
            <a:ext cx="3744416" cy="495672"/>
          </a:xfrm>
          <a:prstGeom prst="rect">
            <a:avLst/>
          </a:prstGeom>
        </p:spPr>
      </p:pic>
      <p:sp>
        <p:nvSpPr>
          <p:cNvPr id="2" name="Tekstvak 1">
            <a:extLst>
              <a:ext uri="{FF2B5EF4-FFF2-40B4-BE49-F238E27FC236}">
                <a16:creationId xmlns:a16="http://schemas.microsoft.com/office/drawing/2014/main" id="{B3CFAD08-2DF7-43BE-8931-5FB5780C4296}"/>
              </a:ext>
            </a:extLst>
          </p:cNvPr>
          <p:cNvSpPr txBox="1"/>
          <p:nvPr/>
        </p:nvSpPr>
        <p:spPr>
          <a:xfrm>
            <a:off x="611560" y="1372780"/>
            <a:ext cx="3640404" cy="461665"/>
          </a:xfrm>
          <a:prstGeom prst="rect">
            <a:avLst/>
          </a:prstGeom>
          <a:noFill/>
        </p:spPr>
        <p:txBody>
          <a:bodyPr wrap="square" rtlCol="0">
            <a:spAutoFit/>
          </a:bodyPr>
          <a:lstStyle/>
          <a:p>
            <a:pPr algn="ctr"/>
            <a:r>
              <a:rPr lang="nl-NL" sz="2400" dirty="0">
                <a:solidFill>
                  <a:schemeClr val="bg1"/>
                </a:solidFill>
              </a:rPr>
              <a:t>Organisatie</a:t>
            </a:r>
          </a:p>
        </p:txBody>
      </p:sp>
      <p:sp>
        <p:nvSpPr>
          <p:cNvPr id="3" name="Rechthoek 2">
            <a:extLst>
              <a:ext uri="{FF2B5EF4-FFF2-40B4-BE49-F238E27FC236}">
                <a16:creationId xmlns:a16="http://schemas.microsoft.com/office/drawing/2014/main" id="{8E372C2A-50C9-47BF-BEA3-4E15DBC340A5}"/>
              </a:ext>
            </a:extLst>
          </p:cNvPr>
          <p:cNvSpPr/>
          <p:nvPr/>
        </p:nvSpPr>
        <p:spPr>
          <a:xfrm>
            <a:off x="539552" y="1944216"/>
            <a:ext cx="3744416" cy="465313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87313">
              <a:buFont typeface="Arial" panose="020B0604020202020204" pitchFamily="34" charset="0"/>
              <a:buChar char="•"/>
            </a:pPr>
            <a:r>
              <a:rPr lang="nl-NL" sz="1600" dirty="0">
                <a:solidFill>
                  <a:srgbClr val="003399"/>
                </a:solidFill>
              </a:rPr>
              <a:t>Flexibel en wendbaar</a:t>
            </a:r>
          </a:p>
          <a:p>
            <a:pPr marL="87313" indent="-87313">
              <a:buFont typeface="Arial" panose="020B0604020202020204" pitchFamily="34" charset="0"/>
              <a:buChar char="•"/>
            </a:pPr>
            <a:r>
              <a:rPr lang="nl-NL" sz="1600" dirty="0">
                <a:solidFill>
                  <a:srgbClr val="003399"/>
                </a:solidFill>
              </a:rPr>
              <a:t>Klantgerichte (werkprocessen)</a:t>
            </a:r>
          </a:p>
          <a:p>
            <a:pPr marL="87313" indent="-87313">
              <a:buFont typeface="Arial" panose="020B0604020202020204" pitchFamily="34" charset="0"/>
              <a:buChar char="•"/>
            </a:pPr>
            <a:r>
              <a:rPr lang="nl-NL" sz="1600" dirty="0">
                <a:solidFill>
                  <a:srgbClr val="003399"/>
                </a:solidFill>
              </a:rPr>
              <a:t>Matrix- / netwerk organisatie</a:t>
            </a:r>
          </a:p>
          <a:p>
            <a:pPr marL="87313" indent="-87313">
              <a:buFont typeface="Arial" panose="020B0604020202020204" pitchFamily="34" charset="0"/>
              <a:buChar char="•"/>
            </a:pPr>
            <a:r>
              <a:rPr lang="nl-NL" sz="1600" dirty="0">
                <a:solidFill>
                  <a:srgbClr val="003399"/>
                </a:solidFill>
              </a:rPr>
              <a:t>Standaard werkzaamheden worden gedigitaliseerd (branche breed)</a:t>
            </a:r>
          </a:p>
          <a:p>
            <a:pPr marL="87313" indent="-87313">
              <a:buFont typeface="Arial" panose="020B0604020202020204" pitchFamily="34" charset="0"/>
              <a:buChar char="•"/>
            </a:pPr>
            <a:r>
              <a:rPr lang="nl-NL" sz="1600" dirty="0">
                <a:solidFill>
                  <a:srgbClr val="003399"/>
                </a:solidFill>
              </a:rPr>
              <a:t>Toepassing technologie voor ondersteuning keuzes</a:t>
            </a:r>
          </a:p>
        </p:txBody>
      </p:sp>
      <p:sp>
        <p:nvSpPr>
          <p:cNvPr id="12" name="Rechthoek 11">
            <a:extLst>
              <a:ext uri="{FF2B5EF4-FFF2-40B4-BE49-F238E27FC236}">
                <a16:creationId xmlns:a16="http://schemas.microsoft.com/office/drawing/2014/main" id="{C715E76E-9FFB-4AE4-8813-39833AA6A4A3}"/>
              </a:ext>
            </a:extLst>
          </p:cNvPr>
          <p:cNvSpPr/>
          <p:nvPr/>
        </p:nvSpPr>
        <p:spPr>
          <a:xfrm>
            <a:off x="4644008" y="1944216"/>
            <a:ext cx="3744416" cy="465313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7313" indent="-87313">
              <a:buFont typeface="Arial" panose="020B0604020202020204" pitchFamily="34" charset="0"/>
              <a:buChar char="•"/>
            </a:pPr>
            <a:r>
              <a:rPr lang="nl-NL" sz="1600" dirty="0">
                <a:solidFill>
                  <a:srgbClr val="003399"/>
                </a:solidFill>
              </a:rPr>
              <a:t>Zelfsturing</a:t>
            </a:r>
          </a:p>
          <a:p>
            <a:pPr marL="87313" indent="-87313">
              <a:buFont typeface="Arial" panose="020B0604020202020204" pitchFamily="34" charset="0"/>
              <a:buChar char="•"/>
            </a:pPr>
            <a:r>
              <a:rPr lang="nl-NL" sz="1600" dirty="0">
                <a:solidFill>
                  <a:srgbClr val="003399"/>
                </a:solidFill>
              </a:rPr>
              <a:t>Minder leidinggevenden (hiërarchie)</a:t>
            </a:r>
          </a:p>
          <a:p>
            <a:pPr marL="87313" indent="-87313">
              <a:buFont typeface="Arial" panose="020B0604020202020204" pitchFamily="34" charset="0"/>
              <a:buChar char="•"/>
            </a:pPr>
            <a:r>
              <a:rPr lang="nl-NL" sz="1600" dirty="0">
                <a:solidFill>
                  <a:srgbClr val="003399"/>
                </a:solidFill>
              </a:rPr>
              <a:t>Gericht op samenwerking</a:t>
            </a:r>
          </a:p>
          <a:p>
            <a:pPr marL="87313" indent="-87313">
              <a:buFont typeface="Arial" panose="020B0604020202020204" pitchFamily="34" charset="0"/>
              <a:buChar char="•"/>
            </a:pPr>
            <a:r>
              <a:rPr lang="nl-NL" sz="1600" dirty="0">
                <a:solidFill>
                  <a:srgbClr val="003399"/>
                </a:solidFill>
              </a:rPr>
              <a:t>Projectmatig werken</a:t>
            </a:r>
          </a:p>
          <a:p>
            <a:pPr marL="87313" indent="-87313">
              <a:buFont typeface="Arial" panose="020B0604020202020204" pitchFamily="34" charset="0"/>
              <a:buChar char="•"/>
            </a:pPr>
            <a:r>
              <a:rPr lang="nl-NL" sz="1600" dirty="0">
                <a:solidFill>
                  <a:srgbClr val="003399"/>
                </a:solidFill>
              </a:rPr>
              <a:t>Persoonlijk leiderschap</a:t>
            </a:r>
          </a:p>
          <a:p>
            <a:pPr marL="87313" indent="-87313">
              <a:buFont typeface="Arial" panose="020B0604020202020204" pitchFamily="34" charset="0"/>
              <a:buChar char="•"/>
            </a:pPr>
            <a:r>
              <a:rPr lang="nl-NL" sz="1600" dirty="0">
                <a:solidFill>
                  <a:srgbClr val="003399"/>
                </a:solidFill>
              </a:rPr>
              <a:t>Flexibele arbeid</a:t>
            </a:r>
          </a:p>
          <a:p>
            <a:pPr marL="87313" indent="-87313">
              <a:buFont typeface="Arial" panose="020B0604020202020204" pitchFamily="34" charset="0"/>
              <a:buChar char="•"/>
            </a:pPr>
            <a:r>
              <a:rPr lang="nl-NL" sz="1600" dirty="0">
                <a:solidFill>
                  <a:srgbClr val="003399"/>
                </a:solidFill>
              </a:rPr>
              <a:t>Samenwerking met keten – partners</a:t>
            </a:r>
          </a:p>
          <a:p>
            <a:pPr marL="87313" indent="-87313">
              <a:buFont typeface="Arial" panose="020B0604020202020204" pitchFamily="34" charset="0"/>
              <a:buChar char="•"/>
            </a:pPr>
            <a:r>
              <a:rPr lang="nl-NL" sz="1600" dirty="0">
                <a:solidFill>
                  <a:srgbClr val="003399"/>
                </a:solidFill>
              </a:rPr>
              <a:t>Meerjaren focus (ook begroting)</a:t>
            </a:r>
          </a:p>
          <a:p>
            <a:pPr marL="87313" indent="-87313">
              <a:buFont typeface="Arial" panose="020B0604020202020204" pitchFamily="34" charset="0"/>
              <a:buChar char="•"/>
            </a:pPr>
            <a:endParaRPr lang="nl-NL" sz="1600" dirty="0">
              <a:solidFill>
                <a:srgbClr val="003399"/>
              </a:solidFill>
            </a:endParaRPr>
          </a:p>
        </p:txBody>
      </p:sp>
      <p:sp>
        <p:nvSpPr>
          <p:cNvPr id="13" name="Tekstvak 12">
            <a:extLst>
              <a:ext uri="{FF2B5EF4-FFF2-40B4-BE49-F238E27FC236}">
                <a16:creationId xmlns:a16="http://schemas.microsoft.com/office/drawing/2014/main" id="{68F43BA7-22A1-493F-A1A4-1CC1151E4AB3}"/>
              </a:ext>
            </a:extLst>
          </p:cNvPr>
          <p:cNvSpPr txBox="1"/>
          <p:nvPr/>
        </p:nvSpPr>
        <p:spPr>
          <a:xfrm>
            <a:off x="4716016" y="1353045"/>
            <a:ext cx="3640404" cy="461665"/>
          </a:xfrm>
          <a:prstGeom prst="rect">
            <a:avLst/>
          </a:prstGeom>
          <a:noFill/>
        </p:spPr>
        <p:txBody>
          <a:bodyPr wrap="square" rtlCol="0">
            <a:spAutoFit/>
          </a:bodyPr>
          <a:lstStyle/>
          <a:p>
            <a:pPr algn="ctr"/>
            <a:r>
              <a:rPr lang="nl-NL" sz="2400" dirty="0">
                <a:solidFill>
                  <a:schemeClr val="bg1"/>
                </a:solidFill>
              </a:rPr>
              <a:t>Besturing</a:t>
            </a:r>
          </a:p>
        </p:txBody>
      </p:sp>
    </p:spTree>
    <p:extLst>
      <p:ext uri="{BB962C8B-B14F-4D97-AF65-F5344CB8AC3E}">
        <p14:creationId xmlns:p14="http://schemas.microsoft.com/office/powerpoint/2010/main" val="2761093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sp>
        <p:nvSpPr>
          <p:cNvPr id="3" name="Rechthoek 2">
            <a:extLst>
              <a:ext uri="{FF2B5EF4-FFF2-40B4-BE49-F238E27FC236}">
                <a16:creationId xmlns:a16="http://schemas.microsoft.com/office/drawing/2014/main" id="{D8F75B92-0720-47BB-B1DC-296C7F63E7AA}"/>
              </a:ext>
            </a:extLst>
          </p:cNvPr>
          <p:cNvSpPr/>
          <p:nvPr/>
        </p:nvSpPr>
        <p:spPr>
          <a:xfrm>
            <a:off x="457200" y="1268760"/>
            <a:ext cx="6318448" cy="754053"/>
          </a:xfrm>
          <a:prstGeom prst="rect">
            <a:avLst/>
          </a:prstGeom>
        </p:spPr>
        <p:txBody>
          <a:bodyPr wrap="square">
            <a:spAutoFit/>
          </a:bodyPr>
          <a:lstStyle/>
          <a:p>
            <a:pPr marL="285750" marR="0" lvl="0" indent="-285750" algn="l" defTabSz="914400" rtl="0" eaLnBrk="1" fontAlgn="base" latinLnBrk="0" hangingPunct="1">
              <a:lnSpc>
                <a:spcPct val="150000"/>
              </a:lnSpc>
              <a:spcBef>
                <a:spcPct val="0"/>
              </a:spcBef>
              <a:spcAft>
                <a:spcPct val="0"/>
              </a:spcAft>
              <a:buClrTx/>
              <a:buSzTx/>
              <a:buFont typeface="Arial" panose="020B0604020202020204" pitchFamily="34" charset="0"/>
              <a:buChar char="•"/>
              <a:tabLst/>
              <a:defRPr/>
            </a:pPr>
            <a:r>
              <a:rPr kumimoji="0" lang="nl-NL" b="0" i="0" u="none" strike="noStrike" kern="1200" cap="none" spc="0" normalizeH="0" baseline="0" noProof="0" dirty="0">
                <a:ln>
                  <a:noFill/>
                </a:ln>
                <a:solidFill>
                  <a:srgbClr val="003399"/>
                </a:solidFill>
                <a:effectLst/>
                <a:uLnTx/>
                <a:uFillTx/>
                <a:latin typeface="+mn-lt"/>
              </a:rPr>
              <a:t>..</a:t>
            </a:r>
          </a:p>
          <a:p>
            <a:pPr marL="285750" marR="0" lvl="0" indent="-28575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nl-NL" sz="1600" b="0" i="0" u="none" strike="noStrike" kern="1200" cap="none" spc="0" normalizeH="0" baseline="0" noProof="0" dirty="0">
              <a:ln>
                <a:noFill/>
              </a:ln>
              <a:solidFill>
                <a:srgbClr val="003399"/>
              </a:solidFill>
              <a:effectLst/>
              <a:uLnTx/>
              <a:uFillTx/>
              <a:latin typeface="+mn-lt"/>
            </a:endParaRPr>
          </a:p>
        </p:txBody>
      </p:sp>
      <p:pic>
        <p:nvPicPr>
          <p:cNvPr id="1026" name="Picture 2" descr="Hyacint, Bloem, Plantaardige, Bloemen">
            <a:extLst>
              <a:ext uri="{FF2B5EF4-FFF2-40B4-BE49-F238E27FC236}">
                <a16:creationId xmlns:a16="http://schemas.microsoft.com/office/drawing/2014/main" id="{979FB8B6-B8EA-40C7-8843-5029EE7933F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764704"/>
            <a:ext cx="8637190" cy="486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467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VAKGEBIEDEN 2025</a:t>
            </a:r>
          </a:p>
        </p:txBody>
      </p:sp>
      <p:sp>
        <p:nvSpPr>
          <p:cNvPr id="6" name="Rechthoek: afgeronde hoeken 5">
            <a:extLst>
              <a:ext uri="{FF2B5EF4-FFF2-40B4-BE49-F238E27FC236}">
                <a16:creationId xmlns:a16="http://schemas.microsoft.com/office/drawing/2014/main" id="{F630AE3A-E492-48CA-9BAB-678A68B30411}"/>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B4A59974-7B91-45C2-88E7-B64EAA2F61F2}"/>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159367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21</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Vakgebieden</a:t>
            </a:r>
            <a:endParaRPr lang="en-NL" altLang="en-NL" dirty="0">
              <a:solidFill>
                <a:srgbClr val="003399"/>
              </a:solidFill>
              <a:latin typeface="+mn-lt"/>
            </a:endParaRPr>
          </a:p>
        </p:txBody>
      </p:sp>
      <p:sp>
        <p:nvSpPr>
          <p:cNvPr id="8" name="Rectangle 8">
            <a:extLst>
              <a:ext uri="{FF2B5EF4-FFF2-40B4-BE49-F238E27FC236}">
                <a16:creationId xmlns:a16="http://schemas.microsoft.com/office/drawing/2014/main" id="{0AC9B64A-A2A1-4C57-AD44-8E0FA262ABF0}"/>
              </a:ext>
            </a:extLst>
          </p:cNvPr>
          <p:cNvSpPr txBox="1">
            <a:spLocks noChangeArrowheads="1"/>
          </p:cNvSpPr>
          <p:nvPr/>
        </p:nvSpPr>
        <p:spPr bwMode="auto">
          <a:xfrm rot="16200000">
            <a:off x="-1731877" y="1523965"/>
            <a:ext cx="5622978"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Samenvatting</a:t>
            </a:r>
            <a:endParaRPr lang="en-NL" altLang="en-NL" dirty="0">
              <a:solidFill>
                <a:srgbClr val="003399"/>
              </a:solidFill>
              <a:latin typeface="+mn-lt"/>
            </a:endParaRPr>
          </a:p>
        </p:txBody>
      </p:sp>
      <p:grpSp>
        <p:nvGrpSpPr>
          <p:cNvPr id="5" name="Groep 4">
            <a:extLst>
              <a:ext uri="{FF2B5EF4-FFF2-40B4-BE49-F238E27FC236}">
                <a16:creationId xmlns:a16="http://schemas.microsoft.com/office/drawing/2014/main" id="{93AE2FA1-11D4-4D42-A5B3-89B5CE0BEDFC}"/>
              </a:ext>
            </a:extLst>
          </p:cNvPr>
          <p:cNvGrpSpPr/>
          <p:nvPr/>
        </p:nvGrpSpPr>
        <p:grpSpPr>
          <a:xfrm>
            <a:off x="1547664" y="896019"/>
            <a:ext cx="6654452" cy="5678345"/>
            <a:chOff x="1547664" y="896019"/>
            <a:chExt cx="6654452" cy="5678345"/>
          </a:xfrm>
        </p:grpSpPr>
        <p:pic>
          <p:nvPicPr>
            <p:cNvPr id="9" name="Afbeelding 8">
              <a:extLst>
                <a:ext uri="{FF2B5EF4-FFF2-40B4-BE49-F238E27FC236}">
                  <a16:creationId xmlns:a16="http://schemas.microsoft.com/office/drawing/2014/main" id="{A899FE33-B076-4DB2-88B9-6C94BDEF459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47664" y="896019"/>
              <a:ext cx="6624736" cy="5678345"/>
            </a:xfrm>
            <a:prstGeom prst="rect">
              <a:avLst/>
            </a:prstGeom>
          </p:spPr>
        </p:pic>
        <p:sp>
          <p:nvSpPr>
            <p:cNvPr id="11" name="Rechthoek: afgeronde hoeken 10">
              <a:extLst>
                <a:ext uri="{FF2B5EF4-FFF2-40B4-BE49-F238E27FC236}">
                  <a16:creationId xmlns:a16="http://schemas.microsoft.com/office/drawing/2014/main" id="{22499AAE-130A-4EC0-A4AD-E8671EF81629}"/>
                </a:ext>
              </a:extLst>
            </p:cNvPr>
            <p:cNvSpPr/>
            <p:nvPr/>
          </p:nvSpPr>
          <p:spPr>
            <a:xfrm>
              <a:off x="7770067" y="6235156"/>
              <a:ext cx="432049" cy="2160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spTree>
    <p:extLst>
      <p:ext uri="{BB962C8B-B14F-4D97-AF65-F5344CB8AC3E}">
        <p14:creationId xmlns:p14="http://schemas.microsoft.com/office/powerpoint/2010/main" val="3589750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a:extLst>
              <a:ext uri="{FF2B5EF4-FFF2-40B4-BE49-F238E27FC236}">
                <a16:creationId xmlns:a16="http://schemas.microsoft.com/office/drawing/2014/main" id="{D3090A0F-8007-461A-8403-8436901C1D28}"/>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Toelichting per vakgebied</a:t>
            </a:r>
            <a:endParaRPr lang="en-NL" altLang="en-NL" dirty="0">
              <a:solidFill>
                <a:srgbClr val="003399"/>
              </a:solidFill>
              <a:latin typeface="+mn-lt"/>
            </a:endParaRPr>
          </a:p>
        </p:txBody>
      </p:sp>
      <p:sp>
        <p:nvSpPr>
          <p:cNvPr id="35" name="Rectangle 6">
            <a:extLst>
              <a:ext uri="{FF2B5EF4-FFF2-40B4-BE49-F238E27FC236}">
                <a16:creationId xmlns:a16="http://schemas.microsoft.com/office/drawing/2014/main" id="{40BE33FE-A35E-4483-BFAF-60469DB96D0B}"/>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8" name="Tijdelijke aanduiding voor dianummer 6">
            <a:extLst>
              <a:ext uri="{FF2B5EF4-FFF2-40B4-BE49-F238E27FC236}">
                <a16:creationId xmlns:a16="http://schemas.microsoft.com/office/drawing/2014/main" id="{3A4E4884-9CA2-4F7C-9599-D2055A8F757F}"/>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22</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4" name="Afbeelding 3">
            <a:extLst>
              <a:ext uri="{FF2B5EF4-FFF2-40B4-BE49-F238E27FC236}">
                <a16:creationId xmlns:a16="http://schemas.microsoft.com/office/drawing/2014/main" id="{F9F3D6F1-5F60-4302-AFD4-F835B7CCC3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697420"/>
            <a:ext cx="9144000" cy="3463159"/>
          </a:xfrm>
          <a:prstGeom prst="rect">
            <a:avLst/>
          </a:prstGeom>
        </p:spPr>
      </p:pic>
    </p:spTree>
    <p:extLst>
      <p:ext uri="{BB962C8B-B14F-4D97-AF65-F5344CB8AC3E}">
        <p14:creationId xmlns:p14="http://schemas.microsoft.com/office/powerpoint/2010/main" val="67027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8">
            <a:extLst>
              <a:ext uri="{FF2B5EF4-FFF2-40B4-BE49-F238E27FC236}">
                <a16:creationId xmlns:a16="http://schemas.microsoft.com/office/drawing/2014/main" id="{D3090A0F-8007-461A-8403-8436901C1D28}"/>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Woningbeheer en onderhoud</a:t>
            </a:r>
            <a:endParaRPr lang="en-NL" altLang="en-NL" dirty="0">
              <a:solidFill>
                <a:srgbClr val="003399"/>
              </a:solidFill>
              <a:latin typeface="+mn-lt"/>
            </a:endParaRPr>
          </a:p>
        </p:txBody>
      </p:sp>
      <p:sp>
        <p:nvSpPr>
          <p:cNvPr id="35" name="Rectangle 6">
            <a:extLst>
              <a:ext uri="{FF2B5EF4-FFF2-40B4-BE49-F238E27FC236}">
                <a16:creationId xmlns:a16="http://schemas.microsoft.com/office/drawing/2014/main" id="{40BE33FE-A35E-4483-BFAF-60469DB96D0B}"/>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8" name="Tijdelijke aanduiding voor dianummer 6">
            <a:extLst>
              <a:ext uri="{FF2B5EF4-FFF2-40B4-BE49-F238E27FC236}">
                <a16:creationId xmlns:a16="http://schemas.microsoft.com/office/drawing/2014/main" id="{3A4E4884-9CA2-4F7C-9599-D2055A8F757F}"/>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23</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DF41ED53-66EB-4298-B106-6B1EC960043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55976" y="938036"/>
            <a:ext cx="4506923" cy="5580000"/>
          </a:xfrm>
          <a:prstGeom prst="rect">
            <a:avLst/>
          </a:prstGeom>
        </p:spPr>
      </p:pic>
      <p:pic>
        <p:nvPicPr>
          <p:cNvPr id="3" name="Afbeelding 2">
            <a:extLst>
              <a:ext uri="{FF2B5EF4-FFF2-40B4-BE49-F238E27FC236}">
                <a16:creationId xmlns:a16="http://schemas.microsoft.com/office/drawing/2014/main" id="{4E13C0BE-CEC0-4544-97FA-B7E94DEF83C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3710344"/>
            <a:ext cx="4332481" cy="2736304"/>
          </a:xfrm>
          <a:prstGeom prst="rect">
            <a:avLst/>
          </a:prstGeom>
        </p:spPr>
      </p:pic>
      <p:pic>
        <p:nvPicPr>
          <p:cNvPr id="5" name="Afbeelding 4">
            <a:extLst>
              <a:ext uri="{FF2B5EF4-FFF2-40B4-BE49-F238E27FC236}">
                <a16:creationId xmlns:a16="http://schemas.microsoft.com/office/drawing/2014/main" id="{1E4F9F89-6F1F-4770-AF6D-79FB6EB167D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27584" y="1152000"/>
            <a:ext cx="2759904" cy="1980000"/>
          </a:xfrm>
          <a:prstGeom prst="rect">
            <a:avLst/>
          </a:prstGeom>
        </p:spPr>
      </p:pic>
    </p:spTree>
    <p:extLst>
      <p:ext uri="{BB962C8B-B14F-4D97-AF65-F5344CB8AC3E}">
        <p14:creationId xmlns:p14="http://schemas.microsoft.com/office/powerpoint/2010/main" val="3641082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FE5098F0-327F-47FA-A09F-19915C331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41727"/>
            <a:ext cx="9144000" cy="6447546"/>
          </a:xfrm>
          <a:prstGeom prst="rect">
            <a:avLst/>
          </a:prstGeom>
        </p:spPr>
      </p:pic>
      <p:sp>
        <p:nvSpPr>
          <p:cNvPr id="6" name="Rectangle 6">
            <a:extLst>
              <a:ext uri="{FF2B5EF4-FFF2-40B4-BE49-F238E27FC236}">
                <a16:creationId xmlns:a16="http://schemas.microsoft.com/office/drawing/2014/main" id="{C99433DB-10DF-4557-B178-53993CA2B723}"/>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36BE34F4-9882-4BB9-A711-5C7C520E366E}"/>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24</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3" name="Afbeelding 2">
            <a:extLst>
              <a:ext uri="{FF2B5EF4-FFF2-40B4-BE49-F238E27FC236}">
                <a16:creationId xmlns:a16="http://schemas.microsoft.com/office/drawing/2014/main" id="{A5040266-6C0C-4677-B2F2-509757DB90B6}"/>
              </a:ext>
            </a:extLst>
          </p:cNvPr>
          <p:cNvPicPr>
            <a:picLocks noChangeAspect="1"/>
          </p:cNvPicPr>
          <p:nvPr/>
        </p:nvPicPr>
        <p:blipFill>
          <a:blip r:embed="rId3"/>
          <a:stretch>
            <a:fillRect/>
          </a:stretch>
        </p:blipFill>
        <p:spPr>
          <a:xfrm>
            <a:off x="8388424" y="6108260"/>
            <a:ext cx="619125" cy="466725"/>
          </a:xfrm>
          <a:prstGeom prst="rect">
            <a:avLst/>
          </a:prstGeom>
        </p:spPr>
      </p:pic>
    </p:spTree>
    <p:extLst>
      <p:ext uri="{BB962C8B-B14F-4D97-AF65-F5344CB8AC3E}">
        <p14:creationId xmlns:p14="http://schemas.microsoft.com/office/powerpoint/2010/main" val="3728183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6">
            <a:extLst>
              <a:ext uri="{FF2B5EF4-FFF2-40B4-BE49-F238E27FC236}">
                <a16:creationId xmlns:a16="http://schemas.microsoft.com/office/drawing/2014/main" id="{39CBE50F-600D-4242-807A-2E6D4A8CC9B4}"/>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42" name="Tijdelijke aanduiding voor dianummer 6">
            <a:extLst>
              <a:ext uri="{FF2B5EF4-FFF2-40B4-BE49-F238E27FC236}">
                <a16:creationId xmlns:a16="http://schemas.microsoft.com/office/drawing/2014/main" id="{8E947BAA-98EB-40D3-8A51-754E6C07E48F}"/>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25</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80" name="Rectangle 8">
            <a:extLst>
              <a:ext uri="{FF2B5EF4-FFF2-40B4-BE49-F238E27FC236}">
                <a16:creationId xmlns:a16="http://schemas.microsoft.com/office/drawing/2014/main" id="{FB3E707B-4C11-4BBE-8142-6E1DF9822CBB}"/>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Wijk- en gebiedsbeheer</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2578D1C3-4234-4A98-88D1-151011F3C54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8000" y="1008000"/>
            <a:ext cx="2508393" cy="2160000"/>
          </a:xfrm>
          <a:prstGeom prst="rect">
            <a:avLst/>
          </a:prstGeom>
        </p:spPr>
      </p:pic>
      <p:pic>
        <p:nvPicPr>
          <p:cNvPr id="3" name="Afbeelding 2">
            <a:extLst>
              <a:ext uri="{FF2B5EF4-FFF2-40B4-BE49-F238E27FC236}">
                <a16:creationId xmlns:a16="http://schemas.microsoft.com/office/drawing/2014/main" id="{99DB0E83-29FB-4F82-AC27-8F5702D110A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24298" y="846318"/>
            <a:ext cx="3972203" cy="5580000"/>
          </a:xfrm>
          <a:prstGeom prst="rect">
            <a:avLst/>
          </a:prstGeom>
        </p:spPr>
      </p:pic>
      <p:pic>
        <p:nvPicPr>
          <p:cNvPr id="4" name="Afbeelding 3">
            <a:extLst>
              <a:ext uri="{FF2B5EF4-FFF2-40B4-BE49-F238E27FC236}">
                <a16:creationId xmlns:a16="http://schemas.microsoft.com/office/drawing/2014/main" id="{0A46D4FE-E1AC-4219-9DC8-4FDF9BA65F1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336" y="3346970"/>
            <a:ext cx="4896544" cy="3049068"/>
          </a:xfrm>
          <a:prstGeom prst="rect">
            <a:avLst/>
          </a:prstGeom>
        </p:spPr>
      </p:pic>
      <p:pic>
        <p:nvPicPr>
          <p:cNvPr id="5" name="Afbeelding 4">
            <a:extLst>
              <a:ext uri="{FF2B5EF4-FFF2-40B4-BE49-F238E27FC236}">
                <a16:creationId xmlns:a16="http://schemas.microsoft.com/office/drawing/2014/main" id="{ADC71739-9397-4334-845A-D5F2CBFAAF10}"/>
              </a:ext>
            </a:extLst>
          </p:cNvPr>
          <p:cNvPicPr>
            <a:picLocks noChangeAspect="1"/>
          </p:cNvPicPr>
          <p:nvPr/>
        </p:nvPicPr>
        <p:blipFill>
          <a:blip r:embed="rId5"/>
          <a:stretch>
            <a:fillRect/>
          </a:stretch>
        </p:blipFill>
        <p:spPr>
          <a:xfrm>
            <a:off x="8445723" y="6068949"/>
            <a:ext cx="482154" cy="353127"/>
          </a:xfrm>
          <a:prstGeom prst="rect">
            <a:avLst/>
          </a:prstGeom>
        </p:spPr>
      </p:pic>
    </p:spTree>
    <p:extLst>
      <p:ext uri="{BB962C8B-B14F-4D97-AF65-F5344CB8AC3E}">
        <p14:creationId xmlns:p14="http://schemas.microsoft.com/office/powerpoint/2010/main" val="1129186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26</a:t>
            </a:fld>
            <a:endParaRPr lang="nl-NL" altLang="en-NL">
              <a:solidFill>
                <a:schemeClr val="bg1"/>
              </a:solidFill>
              <a:latin typeface="PT Sans" panose="020B0503020203020204" pitchFamily="34" charset="0"/>
            </a:endParaRPr>
          </a:p>
        </p:txBody>
      </p:sp>
      <p:pic>
        <p:nvPicPr>
          <p:cNvPr id="6" name="Afbeelding 5">
            <a:extLst>
              <a:ext uri="{FF2B5EF4-FFF2-40B4-BE49-F238E27FC236}">
                <a16:creationId xmlns:a16="http://schemas.microsoft.com/office/drawing/2014/main" id="{32183E48-372E-410A-8309-405D01F5AA5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66287"/>
            <a:ext cx="9144000" cy="6449226"/>
          </a:xfrm>
          <a:prstGeom prst="rect">
            <a:avLst/>
          </a:prstGeom>
        </p:spPr>
      </p:pic>
      <p:pic>
        <p:nvPicPr>
          <p:cNvPr id="3" name="Afbeelding 2">
            <a:extLst>
              <a:ext uri="{FF2B5EF4-FFF2-40B4-BE49-F238E27FC236}">
                <a16:creationId xmlns:a16="http://schemas.microsoft.com/office/drawing/2014/main" id="{B1A59D72-A39B-4D74-AF75-E921320374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80844" y="6144542"/>
            <a:ext cx="433388" cy="304800"/>
          </a:xfrm>
          <a:prstGeom prst="rect">
            <a:avLst/>
          </a:prstGeom>
        </p:spPr>
      </p:pic>
    </p:spTree>
    <p:extLst>
      <p:ext uri="{BB962C8B-B14F-4D97-AF65-F5344CB8AC3E}">
        <p14:creationId xmlns:p14="http://schemas.microsoft.com/office/powerpoint/2010/main" val="3359222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6">
            <a:extLst>
              <a:ext uri="{FF2B5EF4-FFF2-40B4-BE49-F238E27FC236}">
                <a16:creationId xmlns:a16="http://schemas.microsoft.com/office/drawing/2014/main" id="{0C2A1028-83EC-4363-9931-7EF4680C9904}"/>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45" name="Tijdelijke aanduiding voor dianummer 6">
            <a:extLst>
              <a:ext uri="{FF2B5EF4-FFF2-40B4-BE49-F238E27FC236}">
                <a16:creationId xmlns:a16="http://schemas.microsoft.com/office/drawing/2014/main" id="{55436E82-5B7C-4718-8656-3BDD05DE72B3}"/>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27</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6" name="Rectangle 8">
            <a:extLst>
              <a:ext uri="{FF2B5EF4-FFF2-40B4-BE49-F238E27FC236}">
                <a16:creationId xmlns:a16="http://schemas.microsoft.com/office/drawing/2014/main" id="{E9A0E088-8043-4A0A-9F4D-AA42A54334AD}"/>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PT Sans" panose="020B0503020203020204" pitchFamily="34" charset="0"/>
              </a:rPr>
              <a:t>Sociaal beheer en leefbaarheid</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1490F82C-1BC7-47EC-ACBF-5B5259C4358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36656" y="1268760"/>
            <a:ext cx="2223528" cy="2160000"/>
          </a:xfrm>
          <a:prstGeom prst="rect">
            <a:avLst/>
          </a:prstGeom>
        </p:spPr>
      </p:pic>
      <p:pic>
        <p:nvPicPr>
          <p:cNvPr id="3" name="Afbeelding 2">
            <a:extLst>
              <a:ext uri="{FF2B5EF4-FFF2-40B4-BE49-F238E27FC236}">
                <a16:creationId xmlns:a16="http://schemas.microsoft.com/office/drawing/2014/main" id="{E0562677-E8F7-4737-99FD-DCEAFD91A3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04048" y="923008"/>
            <a:ext cx="3906000" cy="5580000"/>
          </a:xfrm>
          <a:prstGeom prst="rect">
            <a:avLst/>
          </a:prstGeom>
        </p:spPr>
      </p:pic>
      <p:pic>
        <p:nvPicPr>
          <p:cNvPr id="4" name="Afbeelding 3">
            <a:extLst>
              <a:ext uri="{FF2B5EF4-FFF2-40B4-BE49-F238E27FC236}">
                <a16:creationId xmlns:a16="http://schemas.microsoft.com/office/drawing/2014/main" id="{F076AB61-02C7-403B-A379-A73E6F25D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496" y="3480641"/>
            <a:ext cx="4860032" cy="2941598"/>
          </a:xfrm>
          <a:prstGeom prst="rect">
            <a:avLst/>
          </a:prstGeom>
        </p:spPr>
      </p:pic>
      <p:pic>
        <p:nvPicPr>
          <p:cNvPr id="5" name="Afbeelding 4">
            <a:extLst>
              <a:ext uri="{FF2B5EF4-FFF2-40B4-BE49-F238E27FC236}">
                <a16:creationId xmlns:a16="http://schemas.microsoft.com/office/drawing/2014/main" id="{4309D5F1-862F-4A02-A526-CE31DD65F0E9}"/>
              </a:ext>
            </a:extLst>
          </p:cNvPr>
          <p:cNvPicPr>
            <a:picLocks noChangeAspect="1"/>
          </p:cNvPicPr>
          <p:nvPr/>
        </p:nvPicPr>
        <p:blipFill>
          <a:blip r:embed="rId5"/>
          <a:stretch>
            <a:fillRect/>
          </a:stretch>
        </p:blipFill>
        <p:spPr>
          <a:xfrm>
            <a:off x="8077200" y="5984089"/>
            <a:ext cx="733425" cy="438150"/>
          </a:xfrm>
          <a:prstGeom prst="rect">
            <a:avLst/>
          </a:prstGeom>
        </p:spPr>
      </p:pic>
    </p:spTree>
    <p:extLst>
      <p:ext uri="{BB962C8B-B14F-4D97-AF65-F5344CB8AC3E}">
        <p14:creationId xmlns:p14="http://schemas.microsoft.com/office/powerpoint/2010/main" val="17395281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28</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4D0F4D0D-B6AB-45C8-9E8E-9888B425F1F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88640"/>
            <a:ext cx="9144000" cy="6455596"/>
          </a:xfrm>
          <a:prstGeom prst="rect">
            <a:avLst/>
          </a:prstGeom>
        </p:spPr>
      </p:pic>
      <p:pic>
        <p:nvPicPr>
          <p:cNvPr id="3" name="Afbeelding 2">
            <a:extLst>
              <a:ext uri="{FF2B5EF4-FFF2-40B4-BE49-F238E27FC236}">
                <a16:creationId xmlns:a16="http://schemas.microsoft.com/office/drawing/2014/main" id="{C2E4871B-D14F-488C-B8A4-E3C11B3AA4E0}"/>
              </a:ext>
            </a:extLst>
          </p:cNvPr>
          <p:cNvPicPr>
            <a:picLocks noChangeAspect="1"/>
          </p:cNvPicPr>
          <p:nvPr/>
        </p:nvPicPr>
        <p:blipFill>
          <a:blip r:embed="rId3"/>
          <a:stretch>
            <a:fillRect/>
          </a:stretch>
        </p:blipFill>
        <p:spPr>
          <a:xfrm>
            <a:off x="8488447" y="6206901"/>
            <a:ext cx="617401" cy="260350"/>
          </a:xfrm>
          <a:prstGeom prst="rect">
            <a:avLst/>
          </a:prstGeom>
        </p:spPr>
      </p:pic>
    </p:spTree>
    <p:extLst>
      <p:ext uri="{BB962C8B-B14F-4D97-AF65-F5344CB8AC3E}">
        <p14:creationId xmlns:p14="http://schemas.microsoft.com/office/powerpoint/2010/main" val="3739590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6">
            <a:extLst>
              <a:ext uri="{FF2B5EF4-FFF2-40B4-BE49-F238E27FC236}">
                <a16:creationId xmlns:a16="http://schemas.microsoft.com/office/drawing/2014/main" id="{10AAD595-D01A-4DEE-9D39-7E05D1160731}"/>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48" name="Tijdelijke aanduiding voor dianummer 6">
            <a:extLst>
              <a:ext uri="{FF2B5EF4-FFF2-40B4-BE49-F238E27FC236}">
                <a16:creationId xmlns:a16="http://schemas.microsoft.com/office/drawing/2014/main" id="{89448F34-BE65-4A6E-BB06-F28B1B5EC5F6}"/>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29</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9" name="Rectangle 8">
            <a:extLst>
              <a:ext uri="{FF2B5EF4-FFF2-40B4-BE49-F238E27FC236}">
                <a16:creationId xmlns:a16="http://schemas.microsoft.com/office/drawing/2014/main" id="{4DC29A0B-9029-4828-A3B0-4FB19E21343D}"/>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PT Sans" panose="020B0503020203020204" pitchFamily="34" charset="0"/>
              </a:rPr>
              <a:t>Vastgoed en projectontwikkeling</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7B33F792-FF82-482D-828B-493B26A331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8697" y="1146564"/>
            <a:ext cx="2160000" cy="2160000"/>
          </a:xfrm>
          <a:prstGeom prst="rect">
            <a:avLst/>
          </a:prstGeom>
        </p:spPr>
      </p:pic>
      <p:pic>
        <p:nvPicPr>
          <p:cNvPr id="3" name="Afbeelding 2">
            <a:extLst>
              <a:ext uri="{FF2B5EF4-FFF2-40B4-BE49-F238E27FC236}">
                <a16:creationId xmlns:a16="http://schemas.microsoft.com/office/drawing/2014/main" id="{10E7F4BD-8BFD-4C17-9111-235FDC50A62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44572" y="3473691"/>
            <a:ext cx="4860032" cy="3069494"/>
          </a:xfrm>
          <a:prstGeom prst="rect">
            <a:avLst/>
          </a:prstGeom>
        </p:spPr>
      </p:pic>
      <p:pic>
        <p:nvPicPr>
          <p:cNvPr id="4" name="Afbeelding 3">
            <a:extLst>
              <a:ext uri="{FF2B5EF4-FFF2-40B4-BE49-F238E27FC236}">
                <a16:creationId xmlns:a16="http://schemas.microsoft.com/office/drawing/2014/main" id="{D75BA99E-B1A1-4DF0-A1F3-D55E0468E4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1371" y="908720"/>
            <a:ext cx="3978057" cy="5580000"/>
          </a:xfrm>
          <a:prstGeom prst="rect">
            <a:avLst/>
          </a:prstGeom>
        </p:spPr>
      </p:pic>
      <p:pic>
        <p:nvPicPr>
          <p:cNvPr id="5" name="Afbeelding 4">
            <a:extLst>
              <a:ext uri="{FF2B5EF4-FFF2-40B4-BE49-F238E27FC236}">
                <a16:creationId xmlns:a16="http://schemas.microsoft.com/office/drawing/2014/main" id="{37EA6CB0-A308-4853-A172-6A9B323270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92582" y="6254746"/>
            <a:ext cx="404812" cy="180975"/>
          </a:xfrm>
          <a:prstGeom prst="rect">
            <a:avLst/>
          </a:prstGeom>
        </p:spPr>
      </p:pic>
    </p:spTree>
    <p:extLst>
      <p:ext uri="{BB962C8B-B14F-4D97-AF65-F5344CB8AC3E}">
        <p14:creationId xmlns:p14="http://schemas.microsoft.com/office/powerpoint/2010/main" val="124235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10" name="Afbeelding 9">
            <a:extLst>
              <a:ext uri="{FF2B5EF4-FFF2-40B4-BE49-F238E27FC236}">
                <a16:creationId xmlns:a16="http://schemas.microsoft.com/office/drawing/2014/main" id="{683817E2-88C4-4649-9B0D-D365FAA9233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1602" y="3429000"/>
            <a:ext cx="1534835" cy="1215078"/>
          </a:xfrm>
          <a:prstGeom prst="rect">
            <a:avLst/>
          </a:prstGeom>
        </p:spPr>
      </p:pic>
      <p:sp>
        <p:nvSpPr>
          <p:cNvPr id="20" name="Rectangle 8">
            <a:extLst>
              <a:ext uri="{FF2B5EF4-FFF2-40B4-BE49-F238E27FC236}">
                <a16:creationId xmlns:a16="http://schemas.microsoft.com/office/drawing/2014/main" id="{C943786A-EC01-427F-9DCA-0D7F34A494B1}"/>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Inhoud</a:t>
            </a:r>
            <a:endParaRPr lang="en-NL" altLang="en-NL" dirty="0">
              <a:solidFill>
                <a:srgbClr val="003399"/>
              </a:solidFill>
              <a:latin typeface="+mn-lt"/>
            </a:endParaRPr>
          </a:p>
        </p:txBody>
      </p:sp>
      <p:pic>
        <p:nvPicPr>
          <p:cNvPr id="18" name="Afbeelding 17">
            <a:extLst>
              <a:ext uri="{FF2B5EF4-FFF2-40B4-BE49-F238E27FC236}">
                <a16:creationId xmlns:a16="http://schemas.microsoft.com/office/drawing/2014/main" id="{9A04E85F-32C4-4331-A3F4-6C8D708FC7A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55577" y="4819473"/>
            <a:ext cx="1566884" cy="1281422"/>
          </a:xfrm>
          <a:prstGeom prst="rect">
            <a:avLst/>
          </a:prstGeom>
        </p:spPr>
      </p:pic>
      <p:sp>
        <p:nvSpPr>
          <p:cNvPr id="30" name="Tekstvak 29">
            <a:extLst>
              <a:ext uri="{FF2B5EF4-FFF2-40B4-BE49-F238E27FC236}">
                <a16:creationId xmlns:a16="http://schemas.microsoft.com/office/drawing/2014/main" id="{EDC74C43-6067-44BC-B55C-2FE8225CB1FD}"/>
              </a:ext>
            </a:extLst>
          </p:cNvPr>
          <p:cNvSpPr txBox="1"/>
          <p:nvPr/>
        </p:nvSpPr>
        <p:spPr>
          <a:xfrm>
            <a:off x="2250731" y="1412776"/>
            <a:ext cx="6137693" cy="461665"/>
          </a:xfrm>
          <a:prstGeom prst="rect">
            <a:avLst/>
          </a:prstGeom>
          <a:solidFill>
            <a:schemeClr val="bg1"/>
          </a:solidFill>
        </p:spPr>
        <p:txBody>
          <a:bodyPr wrap="square" rtlCol="0">
            <a:spAutoFit/>
          </a:bodyPr>
          <a:lstStyle/>
          <a:p>
            <a:r>
              <a:rPr lang="nl-NL" sz="2400" b="1" dirty="0">
                <a:solidFill>
                  <a:srgbClr val="003399"/>
                </a:solidFill>
              </a:rPr>
              <a:t>OPZET VAN HET ONDERZOEK</a:t>
            </a:r>
          </a:p>
        </p:txBody>
      </p:sp>
      <p:pic>
        <p:nvPicPr>
          <p:cNvPr id="36" name="Afbeelding 35">
            <a:extLst>
              <a:ext uri="{FF2B5EF4-FFF2-40B4-BE49-F238E27FC236}">
                <a16:creationId xmlns:a16="http://schemas.microsoft.com/office/drawing/2014/main" id="{51088549-8830-4E49-959D-DF80906A7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0259" y="2323854"/>
            <a:ext cx="1457520" cy="1215078"/>
          </a:xfrm>
          <a:prstGeom prst="rect">
            <a:avLst/>
          </a:prstGeom>
        </p:spPr>
      </p:pic>
      <p:sp>
        <p:nvSpPr>
          <p:cNvPr id="38" name="Tekstvak 37">
            <a:extLst>
              <a:ext uri="{FF2B5EF4-FFF2-40B4-BE49-F238E27FC236}">
                <a16:creationId xmlns:a16="http://schemas.microsoft.com/office/drawing/2014/main" id="{2A7D6339-0475-4CF8-B8A9-5D8D8A003249}"/>
              </a:ext>
            </a:extLst>
          </p:cNvPr>
          <p:cNvSpPr txBox="1"/>
          <p:nvPr/>
        </p:nvSpPr>
        <p:spPr>
          <a:xfrm>
            <a:off x="2250731" y="2476909"/>
            <a:ext cx="5832614" cy="830997"/>
          </a:xfrm>
          <a:prstGeom prst="rect">
            <a:avLst/>
          </a:prstGeom>
          <a:solidFill>
            <a:schemeClr val="bg1"/>
          </a:solidFill>
        </p:spPr>
        <p:txBody>
          <a:bodyPr wrap="square" rtlCol="0">
            <a:spAutoFit/>
          </a:bodyPr>
          <a:lstStyle/>
          <a:p>
            <a:r>
              <a:rPr lang="nl-NL" sz="2400" b="1" dirty="0">
                <a:solidFill>
                  <a:srgbClr val="003399"/>
                </a:solidFill>
              </a:rPr>
              <a:t>ONTWIKKELINGEN BUITEN EN BINNEN DE CORPORATIE</a:t>
            </a:r>
          </a:p>
        </p:txBody>
      </p:sp>
      <p:sp>
        <p:nvSpPr>
          <p:cNvPr id="39" name="Tekstvak 38">
            <a:extLst>
              <a:ext uri="{FF2B5EF4-FFF2-40B4-BE49-F238E27FC236}">
                <a16:creationId xmlns:a16="http://schemas.microsoft.com/office/drawing/2014/main" id="{1929B52D-F71D-4395-A9BC-A9BCF6E4634E}"/>
              </a:ext>
            </a:extLst>
          </p:cNvPr>
          <p:cNvSpPr txBox="1"/>
          <p:nvPr/>
        </p:nvSpPr>
        <p:spPr>
          <a:xfrm>
            <a:off x="2250731" y="3910374"/>
            <a:ext cx="5156941" cy="830997"/>
          </a:xfrm>
          <a:prstGeom prst="rect">
            <a:avLst/>
          </a:prstGeom>
          <a:solidFill>
            <a:schemeClr val="bg1"/>
          </a:solidFill>
        </p:spPr>
        <p:txBody>
          <a:bodyPr wrap="square" rtlCol="0">
            <a:spAutoFit/>
          </a:bodyPr>
          <a:lstStyle/>
          <a:p>
            <a:r>
              <a:rPr lang="nl-NL" sz="2400" b="1" dirty="0">
                <a:solidFill>
                  <a:srgbClr val="003399"/>
                </a:solidFill>
              </a:rPr>
              <a:t>TOEKOMSTBEELD VAN CORPORATIES</a:t>
            </a:r>
          </a:p>
        </p:txBody>
      </p:sp>
      <p:sp>
        <p:nvSpPr>
          <p:cNvPr id="40" name="Tekstvak 39">
            <a:extLst>
              <a:ext uri="{FF2B5EF4-FFF2-40B4-BE49-F238E27FC236}">
                <a16:creationId xmlns:a16="http://schemas.microsoft.com/office/drawing/2014/main" id="{A69AD022-102F-4B60-893F-CED440501D8A}"/>
              </a:ext>
            </a:extLst>
          </p:cNvPr>
          <p:cNvSpPr txBox="1"/>
          <p:nvPr/>
        </p:nvSpPr>
        <p:spPr>
          <a:xfrm>
            <a:off x="2250731" y="5343839"/>
            <a:ext cx="5011868" cy="830997"/>
          </a:xfrm>
          <a:prstGeom prst="rect">
            <a:avLst/>
          </a:prstGeom>
          <a:solidFill>
            <a:schemeClr val="bg1"/>
          </a:solidFill>
        </p:spPr>
        <p:txBody>
          <a:bodyPr wrap="square" rtlCol="0">
            <a:spAutoFit/>
          </a:bodyPr>
          <a:lstStyle/>
          <a:p>
            <a:r>
              <a:rPr lang="nl-NL" sz="2400" b="1" dirty="0">
                <a:solidFill>
                  <a:srgbClr val="003399"/>
                </a:solidFill>
              </a:rPr>
              <a:t>TRANSITIE CORPORATIES NAAR 2025</a:t>
            </a:r>
          </a:p>
        </p:txBody>
      </p:sp>
      <p:pic>
        <p:nvPicPr>
          <p:cNvPr id="41" name="Afbeelding 40">
            <a:extLst>
              <a:ext uri="{FF2B5EF4-FFF2-40B4-BE49-F238E27FC236}">
                <a16:creationId xmlns:a16="http://schemas.microsoft.com/office/drawing/2014/main" id="{18C22FDC-3582-434A-8C19-6B30672DA2DC}"/>
              </a:ext>
            </a:extLst>
          </p:cNvPr>
          <p:cNvPicPr>
            <a:picLocks noChangeAspect="1"/>
          </p:cNvPicPr>
          <p:nvPr/>
        </p:nvPicPr>
        <p:blipFill>
          <a:blip r:embed="rId6"/>
          <a:stretch>
            <a:fillRect/>
          </a:stretch>
        </p:blipFill>
        <p:spPr>
          <a:xfrm>
            <a:off x="810259" y="1016776"/>
            <a:ext cx="1369516" cy="1603387"/>
          </a:xfrm>
          <a:prstGeom prst="rect">
            <a:avLst/>
          </a:prstGeom>
        </p:spPr>
      </p:pic>
    </p:spTree>
    <p:extLst>
      <p:ext uri="{BB962C8B-B14F-4D97-AF65-F5344CB8AC3E}">
        <p14:creationId xmlns:p14="http://schemas.microsoft.com/office/powerpoint/2010/main" val="8090885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30</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1D4CD24C-44D1-4490-8B2F-32B37B9D47F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4240"/>
            <a:ext cx="9144000" cy="6476762"/>
          </a:xfrm>
          <a:prstGeom prst="rect">
            <a:avLst/>
          </a:prstGeom>
        </p:spPr>
      </p:pic>
    </p:spTree>
    <p:extLst>
      <p:ext uri="{BB962C8B-B14F-4D97-AF65-F5344CB8AC3E}">
        <p14:creationId xmlns:p14="http://schemas.microsoft.com/office/powerpoint/2010/main" val="3315269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6">
            <a:extLst>
              <a:ext uri="{FF2B5EF4-FFF2-40B4-BE49-F238E27FC236}">
                <a16:creationId xmlns:a16="http://schemas.microsoft.com/office/drawing/2014/main" id="{D0754057-3D40-49A6-BB57-9A21A98E180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7" name="Tijdelijke aanduiding voor dianummer 6">
            <a:extLst>
              <a:ext uri="{FF2B5EF4-FFF2-40B4-BE49-F238E27FC236}">
                <a16:creationId xmlns:a16="http://schemas.microsoft.com/office/drawing/2014/main" id="{E4B5A041-4B1C-4624-B8BC-D705CC8B78F2}"/>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31</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8" name="Rectangle 8">
            <a:extLst>
              <a:ext uri="{FF2B5EF4-FFF2-40B4-BE49-F238E27FC236}">
                <a16:creationId xmlns:a16="http://schemas.microsoft.com/office/drawing/2014/main" id="{D6CB748D-E44B-4077-A3A3-E14B3062142D}"/>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Financiën</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76BBDE85-0A0C-4529-9821-1E542FE14B5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5616" y="1110332"/>
            <a:ext cx="2234482" cy="2160000"/>
          </a:xfrm>
          <a:prstGeom prst="rect">
            <a:avLst/>
          </a:prstGeom>
        </p:spPr>
      </p:pic>
      <p:pic>
        <p:nvPicPr>
          <p:cNvPr id="3" name="Afbeelding 2">
            <a:extLst>
              <a:ext uri="{FF2B5EF4-FFF2-40B4-BE49-F238E27FC236}">
                <a16:creationId xmlns:a16="http://schemas.microsoft.com/office/drawing/2014/main" id="{9B79598C-78D7-4198-AB38-EA080776767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568" y="3998810"/>
            <a:ext cx="2736304" cy="1728192"/>
          </a:xfrm>
          <a:prstGeom prst="rect">
            <a:avLst/>
          </a:prstGeom>
        </p:spPr>
      </p:pic>
      <p:pic>
        <p:nvPicPr>
          <p:cNvPr id="4" name="Afbeelding 3">
            <a:extLst>
              <a:ext uri="{FF2B5EF4-FFF2-40B4-BE49-F238E27FC236}">
                <a16:creationId xmlns:a16="http://schemas.microsoft.com/office/drawing/2014/main" id="{68D36788-1522-4358-98D1-B25B4BF9270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51470" y="816038"/>
            <a:ext cx="4117859" cy="5580000"/>
          </a:xfrm>
          <a:prstGeom prst="rect">
            <a:avLst/>
          </a:prstGeom>
        </p:spPr>
      </p:pic>
      <p:pic>
        <p:nvPicPr>
          <p:cNvPr id="5" name="Afbeelding 4">
            <a:extLst>
              <a:ext uri="{FF2B5EF4-FFF2-40B4-BE49-F238E27FC236}">
                <a16:creationId xmlns:a16="http://schemas.microsoft.com/office/drawing/2014/main" id="{6D50B65E-991B-4F6D-BF3B-BA1871DE5F1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2440" y="6190233"/>
            <a:ext cx="395288" cy="180975"/>
          </a:xfrm>
          <a:prstGeom prst="rect">
            <a:avLst/>
          </a:prstGeom>
        </p:spPr>
      </p:pic>
    </p:spTree>
    <p:extLst>
      <p:ext uri="{BB962C8B-B14F-4D97-AF65-F5344CB8AC3E}">
        <p14:creationId xmlns:p14="http://schemas.microsoft.com/office/powerpoint/2010/main" val="1761233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32</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CEA11E03-E129-4684-A44A-658101CD2FD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5960"/>
            <a:ext cx="9144000" cy="6473679"/>
          </a:xfrm>
          <a:prstGeom prst="rect">
            <a:avLst/>
          </a:prstGeom>
        </p:spPr>
      </p:pic>
      <p:pic>
        <p:nvPicPr>
          <p:cNvPr id="3" name="Afbeelding 2">
            <a:extLst>
              <a:ext uri="{FF2B5EF4-FFF2-40B4-BE49-F238E27FC236}">
                <a16:creationId xmlns:a16="http://schemas.microsoft.com/office/drawing/2014/main" id="{89470716-7AC9-49F7-ADF5-77A3B69CA7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448" y="6191958"/>
            <a:ext cx="438721" cy="267791"/>
          </a:xfrm>
          <a:prstGeom prst="rect">
            <a:avLst/>
          </a:prstGeom>
        </p:spPr>
      </p:pic>
    </p:spTree>
    <p:extLst>
      <p:ext uri="{BB962C8B-B14F-4D97-AF65-F5344CB8AC3E}">
        <p14:creationId xmlns:p14="http://schemas.microsoft.com/office/powerpoint/2010/main" val="25531363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6">
            <a:extLst>
              <a:ext uri="{FF2B5EF4-FFF2-40B4-BE49-F238E27FC236}">
                <a16:creationId xmlns:a16="http://schemas.microsoft.com/office/drawing/2014/main" id="{C1ECFBE3-21D9-4B04-9578-FC64765D4F0C}"/>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9" name="Tijdelijke aanduiding voor dianummer 6">
            <a:extLst>
              <a:ext uri="{FF2B5EF4-FFF2-40B4-BE49-F238E27FC236}">
                <a16:creationId xmlns:a16="http://schemas.microsoft.com/office/drawing/2014/main" id="{C915871E-9EAF-4930-8D80-C0DA92E3173C}"/>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33</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0" name="Rectangle 8">
            <a:extLst>
              <a:ext uri="{FF2B5EF4-FFF2-40B4-BE49-F238E27FC236}">
                <a16:creationId xmlns:a16="http://schemas.microsoft.com/office/drawing/2014/main" id="{098A2557-7A37-4773-BEFD-ABD458995B34}"/>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PT Sans" panose="020B0503020203020204" pitchFamily="34" charset="0"/>
              </a:rPr>
              <a:t>Verhuur, verkoop en bemiddeling</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C6DE819B-E7B8-4DC0-9477-CBE197CFDF3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475656" y="1124744"/>
            <a:ext cx="2029092" cy="2160000"/>
          </a:xfrm>
          <a:prstGeom prst="rect">
            <a:avLst/>
          </a:prstGeom>
        </p:spPr>
      </p:pic>
      <p:pic>
        <p:nvPicPr>
          <p:cNvPr id="3" name="Afbeelding 2">
            <a:extLst>
              <a:ext uri="{FF2B5EF4-FFF2-40B4-BE49-F238E27FC236}">
                <a16:creationId xmlns:a16="http://schemas.microsoft.com/office/drawing/2014/main" id="{A07858DF-574E-4593-996B-6FEA4173E5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04" y="3559382"/>
            <a:ext cx="4796474" cy="2877884"/>
          </a:xfrm>
          <a:prstGeom prst="rect">
            <a:avLst/>
          </a:prstGeom>
        </p:spPr>
      </p:pic>
      <p:pic>
        <p:nvPicPr>
          <p:cNvPr id="4" name="Afbeelding 3">
            <a:extLst>
              <a:ext uri="{FF2B5EF4-FFF2-40B4-BE49-F238E27FC236}">
                <a16:creationId xmlns:a16="http://schemas.microsoft.com/office/drawing/2014/main" id="{B901FA98-8004-432A-B6FD-4F5AB36FF99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69718" y="980728"/>
            <a:ext cx="3978056" cy="5580000"/>
          </a:xfrm>
          <a:prstGeom prst="rect">
            <a:avLst/>
          </a:prstGeom>
        </p:spPr>
      </p:pic>
      <p:pic>
        <p:nvPicPr>
          <p:cNvPr id="5" name="Afbeelding 4">
            <a:extLst>
              <a:ext uri="{FF2B5EF4-FFF2-40B4-BE49-F238E27FC236}">
                <a16:creationId xmlns:a16="http://schemas.microsoft.com/office/drawing/2014/main" id="{BD6DCB79-A0A6-446B-A4B4-F330222DCA65}"/>
              </a:ext>
            </a:extLst>
          </p:cNvPr>
          <p:cNvPicPr>
            <a:picLocks noChangeAspect="1"/>
          </p:cNvPicPr>
          <p:nvPr/>
        </p:nvPicPr>
        <p:blipFill>
          <a:blip r:embed="rId5"/>
          <a:stretch>
            <a:fillRect/>
          </a:stretch>
        </p:blipFill>
        <p:spPr>
          <a:xfrm>
            <a:off x="8388424" y="6299632"/>
            <a:ext cx="458341" cy="236115"/>
          </a:xfrm>
          <a:prstGeom prst="rect">
            <a:avLst/>
          </a:prstGeom>
        </p:spPr>
      </p:pic>
    </p:spTree>
    <p:extLst>
      <p:ext uri="{BB962C8B-B14F-4D97-AF65-F5344CB8AC3E}">
        <p14:creationId xmlns:p14="http://schemas.microsoft.com/office/powerpoint/2010/main" val="33112588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34</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26633739-712C-411D-8924-E9948DF5B95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4775"/>
            <a:ext cx="9144000" cy="6476050"/>
          </a:xfrm>
          <a:prstGeom prst="rect">
            <a:avLst/>
          </a:prstGeom>
        </p:spPr>
      </p:pic>
      <p:pic>
        <p:nvPicPr>
          <p:cNvPr id="3" name="Afbeelding 2">
            <a:extLst>
              <a:ext uri="{FF2B5EF4-FFF2-40B4-BE49-F238E27FC236}">
                <a16:creationId xmlns:a16="http://schemas.microsoft.com/office/drawing/2014/main" id="{4FE73543-5AD2-45D1-949A-5BCF6C7D4499}"/>
              </a:ext>
            </a:extLst>
          </p:cNvPr>
          <p:cNvPicPr>
            <a:picLocks noChangeAspect="1"/>
          </p:cNvPicPr>
          <p:nvPr/>
        </p:nvPicPr>
        <p:blipFill>
          <a:blip r:embed="rId3"/>
          <a:stretch>
            <a:fillRect/>
          </a:stretch>
        </p:blipFill>
        <p:spPr>
          <a:xfrm>
            <a:off x="8460432" y="6184071"/>
            <a:ext cx="491678" cy="242471"/>
          </a:xfrm>
          <a:prstGeom prst="rect">
            <a:avLst/>
          </a:prstGeom>
        </p:spPr>
      </p:pic>
    </p:spTree>
    <p:extLst>
      <p:ext uri="{BB962C8B-B14F-4D97-AF65-F5344CB8AC3E}">
        <p14:creationId xmlns:p14="http://schemas.microsoft.com/office/powerpoint/2010/main" val="217737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6">
            <a:extLst>
              <a:ext uri="{FF2B5EF4-FFF2-40B4-BE49-F238E27FC236}">
                <a16:creationId xmlns:a16="http://schemas.microsoft.com/office/drawing/2014/main" id="{B062A8F1-46EA-4FBC-B52E-45D72E445581}"/>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3" name="Tijdelijke aanduiding voor dianummer 6">
            <a:extLst>
              <a:ext uri="{FF2B5EF4-FFF2-40B4-BE49-F238E27FC236}">
                <a16:creationId xmlns:a16="http://schemas.microsoft.com/office/drawing/2014/main" id="{62627933-97DD-4155-87AD-DFBEE13CD68E}"/>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35</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4" name="Rectangle 8">
            <a:extLst>
              <a:ext uri="{FF2B5EF4-FFF2-40B4-BE49-F238E27FC236}">
                <a16:creationId xmlns:a16="http://schemas.microsoft.com/office/drawing/2014/main" id="{78DF4C93-BDC2-4BCC-9F54-D7305F07E60B}"/>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Staf</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988E5185-C8BA-4278-BC10-6B3540FB239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259632" y="980728"/>
            <a:ext cx="2160000" cy="2160000"/>
          </a:xfrm>
          <a:prstGeom prst="rect">
            <a:avLst/>
          </a:prstGeom>
        </p:spPr>
      </p:pic>
      <p:pic>
        <p:nvPicPr>
          <p:cNvPr id="3" name="Afbeelding 2">
            <a:extLst>
              <a:ext uri="{FF2B5EF4-FFF2-40B4-BE49-F238E27FC236}">
                <a16:creationId xmlns:a16="http://schemas.microsoft.com/office/drawing/2014/main" id="{F51780AB-D9AD-47F7-9E46-EC385A1F0F9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7504" y="3311197"/>
            <a:ext cx="4692520" cy="2963697"/>
          </a:xfrm>
          <a:prstGeom prst="rect">
            <a:avLst/>
          </a:prstGeom>
        </p:spPr>
      </p:pic>
      <p:pic>
        <p:nvPicPr>
          <p:cNvPr id="10" name="Afbeelding 9">
            <a:extLst>
              <a:ext uri="{FF2B5EF4-FFF2-40B4-BE49-F238E27FC236}">
                <a16:creationId xmlns:a16="http://schemas.microsoft.com/office/drawing/2014/main" id="{84CD60BC-6599-4B1A-AD3C-C90805ACD0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0034" y="677382"/>
            <a:ext cx="3898436" cy="5546834"/>
          </a:xfrm>
          <a:prstGeom prst="rect">
            <a:avLst/>
          </a:prstGeom>
        </p:spPr>
      </p:pic>
      <p:pic>
        <p:nvPicPr>
          <p:cNvPr id="5" name="Afbeelding 4">
            <a:extLst>
              <a:ext uri="{FF2B5EF4-FFF2-40B4-BE49-F238E27FC236}">
                <a16:creationId xmlns:a16="http://schemas.microsoft.com/office/drawing/2014/main" id="{9AC4275B-C46D-4B24-8849-AA71FAF14F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72400" y="5911180"/>
            <a:ext cx="433958" cy="166687"/>
          </a:xfrm>
          <a:prstGeom prst="rect">
            <a:avLst/>
          </a:prstGeom>
        </p:spPr>
      </p:pic>
    </p:spTree>
    <p:extLst>
      <p:ext uri="{BB962C8B-B14F-4D97-AF65-F5344CB8AC3E}">
        <p14:creationId xmlns:p14="http://schemas.microsoft.com/office/powerpoint/2010/main" val="392938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36</a:t>
            </a:fld>
            <a:endParaRPr lang="nl-NL" altLang="en-NL">
              <a:solidFill>
                <a:schemeClr val="bg1"/>
              </a:solidFill>
              <a:latin typeface="PT Sans" panose="020B0503020203020204" pitchFamily="34" charset="0"/>
            </a:endParaRPr>
          </a:p>
        </p:txBody>
      </p:sp>
      <p:pic>
        <p:nvPicPr>
          <p:cNvPr id="7" name="Afbeelding 6">
            <a:extLst>
              <a:ext uri="{FF2B5EF4-FFF2-40B4-BE49-F238E27FC236}">
                <a16:creationId xmlns:a16="http://schemas.microsoft.com/office/drawing/2014/main" id="{EBEB8C7A-E808-4DE0-8EA6-B45EBBB94E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02827"/>
            <a:ext cx="9144000" cy="6394525"/>
          </a:xfrm>
          <a:prstGeom prst="rect">
            <a:avLst/>
          </a:prstGeom>
        </p:spPr>
      </p:pic>
      <p:pic>
        <p:nvPicPr>
          <p:cNvPr id="3" name="Afbeelding 2">
            <a:extLst>
              <a:ext uri="{FF2B5EF4-FFF2-40B4-BE49-F238E27FC236}">
                <a16:creationId xmlns:a16="http://schemas.microsoft.com/office/drawing/2014/main" id="{89F52FC4-A4E9-488F-90FD-8E3E7AC6EEC0}"/>
              </a:ext>
            </a:extLst>
          </p:cNvPr>
          <p:cNvPicPr>
            <a:picLocks noChangeAspect="1"/>
          </p:cNvPicPr>
          <p:nvPr/>
        </p:nvPicPr>
        <p:blipFill>
          <a:blip r:embed="rId3"/>
          <a:stretch>
            <a:fillRect/>
          </a:stretch>
        </p:blipFill>
        <p:spPr>
          <a:xfrm>
            <a:off x="8460432" y="6210837"/>
            <a:ext cx="510729" cy="245415"/>
          </a:xfrm>
          <a:prstGeom prst="rect">
            <a:avLst/>
          </a:prstGeom>
        </p:spPr>
      </p:pic>
    </p:spTree>
    <p:extLst>
      <p:ext uri="{BB962C8B-B14F-4D97-AF65-F5344CB8AC3E}">
        <p14:creationId xmlns:p14="http://schemas.microsoft.com/office/powerpoint/2010/main" val="892616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6">
            <a:extLst>
              <a:ext uri="{FF2B5EF4-FFF2-40B4-BE49-F238E27FC236}">
                <a16:creationId xmlns:a16="http://schemas.microsoft.com/office/drawing/2014/main" id="{5BBB6C7C-B329-4578-B4B7-D30152B55F73}"/>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36" name="Tijdelijke aanduiding voor dianummer 6">
            <a:extLst>
              <a:ext uri="{FF2B5EF4-FFF2-40B4-BE49-F238E27FC236}">
                <a16:creationId xmlns:a16="http://schemas.microsoft.com/office/drawing/2014/main" id="{808850D0-29F4-4897-AB4C-6DF1036242E5}"/>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37</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7" name="Rectangle 8">
            <a:extLst>
              <a:ext uri="{FF2B5EF4-FFF2-40B4-BE49-F238E27FC236}">
                <a16:creationId xmlns:a16="http://schemas.microsoft.com/office/drawing/2014/main" id="{F953B3EB-B9E5-4FA8-B3EB-CEA6307B3E54}"/>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Bestuur en Management</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D07E45CA-951D-4EB9-A969-C5BB9314BFC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43316" y="1086920"/>
            <a:ext cx="2096472" cy="2160000"/>
          </a:xfrm>
          <a:prstGeom prst="rect">
            <a:avLst/>
          </a:prstGeom>
        </p:spPr>
      </p:pic>
      <p:pic>
        <p:nvPicPr>
          <p:cNvPr id="3" name="Afbeelding 2">
            <a:extLst>
              <a:ext uri="{FF2B5EF4-FFF2-40B4-BE49-F238E27FC236}">
                <a16:creationId xmlns:a16="http://schemas.microsoft.com/office/drawing/2014/main" id="{4FD2D840-1FC8-4AE2-9B41-5DCA79E801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63688" y="3933056"/>
            <a:ext cx="2736304" cy="1728192"/>
          </a:xfrm>
          <a:prstGeom prst="rect">
            <a:avLst/>
          </a:prstGeom>
        </p:spPr>
      </p:pic>
      <p:pic>
        <p:nvPicPr>
          <p:cNvPr id="4" name="Afbeelding 3">
            <a:extLst>
              <a:ext uri="{FF2B5EF4-FFF2-40B4-BE49-F238E27FC236}">
                <a16:creationId xmlns:a16="http://schemas.microsoft.com/office/drawing/2014/main" id="{8280D208-998E-4D5E-8E46-3CE43C6CFE8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6056" y="839450"/>
            <a:ext cx="3991514" cy="5580000"/>
          </a:xfrm>
          <a:prstGeom prst="rect">
            <a:avLst/>
          </a:prstGeom>
        </p:spPr>
      </p:pic>
      <p:pic>
        <p:nvPicPr>
          <p:cNvPr id="5" name="Afbeelding 4">
            <a:extLst>
              <a:ext uri="{FF2B5EF4-FFF2-40B4-BE49-F238E27FC236}">
                <a16:creationId xmlns:a16="http://schemas.microsoft.com/office/drawing/2014/main" id="{32E6E53A-0876-46B5-8707-73B425DD04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538790" y="6197029"/>
            <a:ext cx="376239" cy="157163"/>
          </a:xfrm>
          <a:prstGeom prst="rect">
            <a:avLst/>
          </a:prstGeom>
        </p:spPr>
      </p:pic>
    </p:spTree>
    <p:extLst>
      <p:ext uri="{BB962C8B-B14F-4D97-AF65-F5344CB8AC3E}">
        <p14:creationId xmlns:p14="http://schemas.microsoft.com/office/powerpoint/2010/main" val="26786340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38</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49B5CECB-CBBD-4B68-B392-D4CE5C04F54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29676"/>
            <a:ext cx="9144000" cy="6458948"/>
          </a:xfrm>
          <a:prstGeom prst="rect">
            <a:avLst/>
          </a:prstGeom>
        </p:spPr>
      </p:pic>
      <p:pic>
        <p:nvPicPr>
          <p:cNvPr id="3" name="Afbeelding 2">
            <a:extLst>
              <a:ext uri="{FF2B5EF4-FFF2-40B4-BE49-F238E27FC236}">
                <a16:creationId xmlns:a16="http://schemas.microsoft.com/office/drawing/2014/main" id="{1872D266-C1A8-4C28-8C0B-43A6E5A950C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75512" y="6237312"/>
            <a:ext cx="438720" cy="188023"/>
          </a:xfrm>
          <a:prstGeom prst="rect">
            <a:avLst/>
          </a:prstGeom>
        </p:spPr>
      </p:pic>
    </p:spTree>
    <p:extLst>
      <p:ext uri="{BB962C8B-B14F-4D97-AF65-F5344CB8AC3E}">
        <p14:creationId xmlns:p14="http://schemas.microsoft.com/office/powerpoint/2010/main" val="10937913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6">
            <a:extLst>
              <a:ext uri="{FF2B5EF4-FFF2-40B4-BE49-F238E27FC236}">
                <a16:creationId xmlns:a16="http://schemas.microsoft.com/office/drawing/2014/main" id="{6222C885-EE03-49BA-B142-2561A7FFD1CD}"/>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28" name="Tijdelijke aanduiding voor dianummer 6">
            <a:extLst>
              <a:ext uri="{FF2B5EF4-FFF2-40B4-BE49-F238E27FC236}">
                <a16:creationId xmlns:a16="http://schemas.microsoft.com/office/drawing/2014/main" id="{53615D68-E0B7-4317-BA71-A2BB91B26563}"/>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39</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9" name="Rectangle 8">
            <a:extLst>
              <a:ext uri="{FF2B5EF4-FFF2-40B4-BE49-F238E27FC236}">
                <a16:creationId xmlns:a16="http://schemas.microsoft.com/office/drawing/2014/main" id="{BA9575B9-6D39-4E87-A380-1FBD6D02AFB2}"/>
              </a:ext>
            </a:extLst>
          </p:cNvPr>
          <p:cNvSpPr txBox="1">
            <a:spLocks noChangeArrowheads="1"/>
          </p:cNvSpPr>
          <p:nvPr/>
        </p:nvSpPr>
        <p:spPr bwMode="auto">
          <a:xfrm>
            <a:off x="457200" y="260648"/>
            <a:ext cx="8229600"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rtl="0" eaLnBrk="1" fontAlgn="base" hangingPunct="1">
              <a:spcBef>
                <a:spcPct val="0"/>
              </a:spcBef>
              <a:spcAft>
                <a:spcPct val="0"/>
              </a:spcAft>
              <a:defRPr sz="3600" kern="12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anose="020B0604020202020204" pitchFamily="34" charset="0"/>
              </a:defRPr>
            </a:lvl2pPr>
            <a:lvl3pPr algn="ctr" rtl="0" eaLnBrk="1" fontAlgn="base" hangingPunct="1">
              <a:spcBef>
                <a:spcPct val="0"/>
              </a:spcBef>
              <a:spcAft>
                <a:spcPct val="0"/>
              </a:spcAft>
              <a:defRPr sz="4400">
                <a:solidFill>
                  <a:schemeClr val="tx2"/>
                </a:solidFill>
                <a:latin typeface="Arial" panose="020B0604020202020204" pitchFamily="34" charset="0"/>
              </a:defRPr>
            </a:lvl3pPr>
            <a:lvl4pPr algn="ctr" rtl="0" eaLnBrk="1" fontAlgn="base" hangingPunct="1">
              <a:spcBef>
                <a:spcPct val="0"/>
              </a:spcBef>
              <a:spcAft>
                <a:spcPct val="0"/>
              </a:spcAft>
              <a:defRPr sz="4400">
                <a:solidFill>
                  <a:schemeClr val="tx2"/>
                </a:solidFill>
                <a:latin typeface="Arial" panose="020B0604020202020204" pitchFamily="34" charset="0"/>
              </a:defRPr>
            </a:lvl4pPr>
            <a:lvl5pPr algn="ctr" rtl="0" eaLnBrk="1" fontAlgn="base" hangingPunct="1">
              <a:spcBef>
                <a:spcPct val="0"/>
              </a:spcBef>
              <a:spcAft>
                <a:spcPct val="0"/>
              </a:spcAft>
              <a:defRPr sz="4400">
                <a:solidFill>
                  <a:schemeClr val="tx2"/>
                </a:solidFill>
                <a:latin typeface="Arial" panose="020B0604020202020204" pitchFamily="34" charset="0"/>
              </a:defRPr>
            </a:lvl5pPr>
            <a:lvl6pPr marL="457200" algn="ctr" rtl="0" eaLnBrk="1" fontAlgn="base" hangingPunct="1">
              <a:spcBef>
                <a:spcPct val="0"/>
              </a:spcBef>
              <a:spcAft>
                <a:spcPct val="0"/>
              </a:spcAft>
              <a:defRPr sz="4400">
                <a:solidFill>
                  <a:schemeClr val="tx2"/>
                </a:solidFill>
                <a:latin typeface="Arial" panose="020B0604020202020204" pitchFamily="34" charset="0"/>
              </a:defRPr>
            </a:lvl6pPr>
            <a:lvl7pPr marL="914400" algn="ctr" rtl="0" eaLnBrk="1" fontAlgn="base" hangingPunct="1">
              <a:spcBef>
                <a:spcPct val="0"/>
              </a:spcBef>
              <a:spcAft>
                <a:spcPct val="0"/>
              </a:spcAft>
              <a:defRPr sz="4400">
                <a:solidFill>
                  <a:schemeClr val="tx2"/>
                </a:solidFill>
                <a:latin typeface="Arial" panose="020B0604020202020204" pitchFamily="34" charset="0"/>
              </a:defRPr>
            </a:lvl7pPr>
            <a:lvl8pPr marL="1371600" algn="ctr" rtl="0" eaLnBrk="1" fontAlgn="base" hangingPunct="1">
              <a:spcBef>
                <a:spcPct val="0"/>
              </a:spcBef>
              <a:spcAft>
                <a:spcPct val="0"/>
              </a:spcAft>
              <a:defRPr sz="4400">
                <a:solidFill>
                  <a:schemeClr val="tx2"/>
                </a:solidFill>
                <a:latin typeface="Arial" panose="020B0604020202020204" pitchFamily="34" charset="0"/>
              </a:defRPr>
            </a:lvl8pPr>
            <a:lvl9pPr marL="1828800" algn="ctr" rtl="0" eaLnBrk="1" fontAlgn="base" hangingPunct="1">
              <a:spcBef>
                <a:spcPct val="0"/>
              </a:spcBef>
              <a:spcAft>
                <a:spcPct val="0"/>
              </a:spcAft>
              <a:defRPr sz="4400">
                <a:solidFill>
                  <a:schemeClr val="tx2"/>
                </a:solidFill>
                <a:latin typeface="Arial" panose="020B0604020202020204" pitchFamily="34" charset="0"/>
              </a:defRPr>
            </a:lvl9pPr>
          </a:lstStyle>
          <a:p>
            <a:pPr algn="l"/>
            <a:r>
              <a:rPr lang="nl-NL" altLang="en-NL" dirty="0">
                <a:solidFill>
                  <a:srgbClr val="003399"/>
                </a:solidFill>
                <a:latin typeface="+mn-lt"/>
              </a:rPr>
              <a:t>Ondersteuning / ICT / administratie</a:t>
            </a:r>
            <a:br>
              <a:rPr lang="nl-NL" altLang="en-NL" dirty="0">
                <a:solidFill>
                  <a:srgbClr val="003399"/>
                </a:solidFill>
                <a:latin typeface="+mn-lt"/>
              </a:rPr>
            </a:br>
            <a:r>
              <a:rPr lang="nl-NL" altLang="en-NL" dirty="0">
                <a:solidFill>
                  <a:srgbClr val="003399"/>
                </a:solidFill>
                <a:latin typeface="+mn-lt"/>
              </a:rPr>
              <a:t>/ secretariaat</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F4EDF166-875E-47A8-A832-993877A7B48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67643" y="1556792"/>
            <a:ext cx="2308966" cy="2160000"/>
          </a:xfrm>
          <a:prstGeom prst="rect">
            <a:avLst/>
          </a:prstGeom>
        </p:spPr>
      </p:pic>
      <p:pic>
        <p:nvPicPr>
          <p:cNvPr id="3" name="Afbeelding 2">
            <a:extLst>
              <a:ext uri="{FF2B5EF4-FFF2-40B4-BE49-F238E27FC236}">
                <a16:creationId xmlns:a16="http://schemas.microsoft.com/office/drawing/2014/main" id="{C17AFACC-1F85-485D-ABAB-FDEBE22572B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9512" y="3496693"/>
            <a:ext cx="4752528" cy="3046492"/>
          </a:xfrm>
          <a:prstGeom prst="rect">
            <a:avLst/>
          </a:prstGeom>
        </p:spPr>
      </p:pic>
      <p:pic>
        <p:nvPicPr>
          <p:cNvPr id="4" name="Afbeelding 3">
            <a:extLst>
              <a:ext uri="{FF2B5EF4-FFF2-40B4-BE49-F238E27FC236}">
                <a16:creationId xmlns:a16="http://schemas.microsoft.com/office/drawing/2014/main" id="{EC10B1CF-1B47-436E-AED4-5C3E02B83D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4643" y="963185"/>
            <a:ext cx="3991514" cy="5580000"/>
          </a:xfrm>
          <a:prstGeom prst="rect">
            <a:avLst/>
          </a:prstGeom>
        </p:spPr>
      </p:pic>
      <p:pic>
        <p:nvPicPr>
          <p:cNvPr id="5" name="Afbeelding 4">
            <a:extLst>
              <a:ext uri="{FF2B5EF4-FFF2-40B4-BE49-F238E27FC236}">
                <a16:creationId xmlns:a16="http://schemas.microsoft.com/office/drawing/2014/main" id="{E50B148B-E7A4-43BD-A05B-A8CDE8B8271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8424" y="6296554"/>
            <a:ext cx="444049" cy="170391"/>
          </a:xfrm>
          <a:prstGeom prst="rect">
            <a:avLst/>
          </a:prstGeom>
        </p:spPr>
      </p:pic>
    </p:spTree>
    <p:extLst>
      <p:ext uri="{BB962C8B-B14F-4D97-AF65-F5344CB8AC3E}">
        <p14:creationId xmlns:p14="http://schemas.microsoft.com/office/powerpoint/2010/main" val="4183818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OPZET ONDERZOEK</a:t>
            </a:r>
          </a:p>
        </p:txBody>
      </p:sp>
      <p:sp>
        <p:nvSpPr>
          <p:cNvPr id="6" name="Rechthoek: afgeronde hoeken 5">
            <a:extLst>
              <a:ext uri="{FF2B5EF4-FFF2-40B4-BE49-F238E27FC236}">
                <a16:creationId xmlns:a16="http://schemas.microsoft.com/office/drawing/2014/main" id="{65157DED-BFB2-4C7D-B590-26D5E5775672}"/>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C2CBEA2B-A66C-46BE-ABEA-E596E880CEF0}"/>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4115592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NL">
              <a:latin typeface="PT Sans" panose="020B0503020203020204" pitchFamily="34" charset="0"/>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630EE819-B82A-419E-825E-74C10E36ABF4}" type="slidenum">
              <a:rPr lang="nl-NL" altLang="en-NL" dirty="0" smtClean="0">
                <a:solidFill>
                  <a:schemeClr val="bg1"/>
                </a:solidFill>
                <a:latin typeface="PT Sans" panose="020B0503020203020204" pitchFamily="34" charset="0"/>
              </a:rPr>
              <a:pPr/>
              <a:t>40</a:t>
            </a:fld>
            <a:endParaRPr lang="nl-NL" altLang="en-NL">
              <a:solidFill>
                <a:schemeClr val="bg1"/>
              </a:solidFill>
              <a:latin typeface="PT Sans" panose="020B0503020203020204" pitchFamily="34" charset="0"/>
            </a:endParaRPr>
          </a:p>
        </p:txBody>
      </p:sp>
      <p:pic>
        <p:nvPicPr>
          <p:cNvPr id="2" name="Afbeelding 1">
            <a:extLst>
              <a:ext uri="{FF2B5EF4-FFF2-40B4-BE49-F238E27FC236}">
                <a16:creationId xmlns:a16="http://schemas.microsoft.com/office/drawing/2014/main" id="{A557E414-2801-48C7-983B-0E4EE7A391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5607"/>
            <a:ext cx="9144000" cy="6474386"/>
          </a:xfrm>
          <a:prstGeom prst="rect">
            <a:avLst/>
          </a:prstGeom>
        </p:spPr>
      </p:pic>
      <p:pic>
        <p:nvPicPr>
          <p:cNvPr id="3" name="Afbeelding 2">
            <a:extLst>
              <a:ext uri="{FF2B5EF4-FFF2-40B4-BE49-F238E27FC236}">
                <a16:creationId xmlns:a16="http://schemas.microsoft.com/office/drawing/2014/main" id="{1E53B2BC-D781-4C3C-BB6C-136D8D814977}"/>
              </a:ext>
            </a:extLst>
          </p:cNvPr>
          <p:cNvPicPr>
            <a:picLocks noChangeAspect="1"/>
          </p:cNvPicPr>
          <p:nvPr/>
        </p:nvPicPr>
        <p:blipFill>
          <a:blip r:embed="rId3"/>
          <a:stretch>
            <a:fillRect/>
          </a:stretch>
        </p:blipFill>
        <p:spPr>
          <a:xfrm>
            <a:off x="8501878" y="6165304"/>
            <a:ext cx="612354" cy="233933"/>
          </a:xfrm>
          <a:prstGeom prst="rect">
            <a:avLst/>
          </a:prstGeom>
        </p:spPr>
      </p:pic>
    </p:spTree>
    <p:extLst>
      <p:ext uri="{BB962C8B-B14F-4D97-AF65-F5344CB8AC3E}">
        <p14:creationId xmlns:p14="http://schemas.microsoft.com/office/powerpoint/2010/main" val="5273838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TRANSITIE</a:t>
            </a:r>
          </a:p>
        </p:txBody>
      </p:sp>
      <p:sp>
        <p:nvSpPr>
          <p:cNvPr id="6" name="Rechthoek: afgeronde hoeken 5">
            <a:extLst>
              <a:ext uri="{FF2B5EF4-FFF2-40B4-BE49-F238E27FC236}">
                <a16:creationId xmlns:a16="http://schemas.microsoft.com/office/drawing/2014/main" id="{F630AE3A-E492-48CA-9BAB-678A68B30411}"/>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B4A59974-7B91-45C2-88E7-B64EAA2F61F2}"/>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0841653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42</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5" name="Afbeelding 4">
            <a:extLst>
              <a:ext uri="{FF2B5EF4-FFF2-40B4-BE49-F238E27FC236}">
                <a16:creationId xmlns:a16="http://schemas.microsoft.com/office/drawing/2014/main" id="{52439CA6-77A3-4A70-8A68-2B221DBF630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9552" y="1196751"/>
            <a:ext cx="4759402" cy="1679789"/>
          </a:xfrm>
          <a:prstGeom prst="rect">
            <a:avLst/>
          </a:prstGeom>
        </p:spPr>
      </p:pic>
      <p:pic>
        <p:nvPicPr>
          <p:cNvPr id="6" name="Afbeelding 5">
            <a:extLst>
              <a:ext uri="{FF2B5EF4-FFF2-40B4-BE49-F238E27FC236}">
                <a16:creationId xmlns:a16="http://schemas.microsoft.com/office/drawing/2014/main" id="{BCD6CB45-A891-4E47-8AF7-8602EBA0C2B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39752" y="2876540"/>
            <a:ext cx="4759404" cy="2099737"/>
          </a:xfrm>
          <a:prstGeom prst="rect">
            <a:avLst/>
          </a:prstGeom>
        </p:spPr>
      </p:pic>
      <p:pic>
        <p:nvPicPr>
          <p:cNvPr id="9" name="Afbeelding 8">
            <a:extLst>
              <a:ext uri="{FF2B5EF4-FFF2-40B4-BE49-F238E27FC236}">
                <a16:creationId xmlns:a16="http://schemas.microsoft.com/office/drawing/2014/main" id="{E519097C-B9C2-47A9-A423-EBA5B29AA7C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355976" y="5031328"/>
            <a:ext cx="4759403" cy="1259842"/>
          </a:xfrm>
          <a:prstGeom prst="rect">
            <a:avLst/>
          </a:prstGeom>
        </p:spPr>
      </p:pic>
    </p:spTree>
    <p:extLst>
      <p:ext uri="{BB962C8B-B14F-4D97-AF65-F5344CB8AC3E}">
        <p14:creationId xmlns:p14="http://schemas.microsoft.com/office/powerpoint/2010/main" val="21215944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43</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4" name="Afbeelding 3">
            <a:extLst>
              <a:ext uri="{FF2B5EF4-FFF2-40B4-BE49-F238E27FC236}">
                <a16:creationId xmlns:a16="http://schemas.microsoft.com/office/drawing/2014/main" id="{60D0EAD0-84E4-48D1-B9F7-45886E4B9F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1559" y="1244151"/>
            <a:ext cx="7938855" cy="4345089"/>
          </a:xfrm>
          <a:prstGeom prst="rect">
            <a:avLst/>
          </a:prstGeom>
        </p:spPr>
      </p:pic>
    </p:spTree>
    <p:extLst>
      <p:ext uri="{BB962C8B-B14F-4D97-AF65-F5344CB8AC3E}">
        <p14:creationId xmlns:p14="http://schemas.microsoft.com/office/powerpoint/2010/main" val="1119817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44</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9" name="Afbeelding 8">
            <a:extLst>
              <a:ext uri="{FF2B5EF4-FFF2-40B4-BE49-F238E27FC236}">
                <a16:creationId xmlns:a16="http://schemas.microsoft.com/office/drawing/2014/main" id="{58B913B0-8369-43AC-AB97-883808013A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1840" y="1268761"/>
            <a:ext cx="7947582" cy="4896544"/>
          </a:xfrm>
          <a:prstGeom prst="rect">
            <a:avLst/>
          </a:prstGeom>
        </p:spPr>
      </p:pic>
    </p:spTree>
    <p:extLst>
      <p:ext uri="{BB962C8B-B14F-4D97-AF65-F5344CB8AC3E}">
        <p14:creationId xmlns:p14="http://schemas.microsoft.com/office/powerpoint/2010/main" val="13379308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mn-lt"/>
                <a:ea typeface="Tahoma" panose="020B0604030504040204" pitchFamily="34" charset="0"/>
                <a:cs typeface="Tahoma" panose="020B0604030504040204" pitchFamily="34" charset="0"/>
              </a:rPr>
              <a:pPr/>
              <a:t>45</a:t>
            </a:fld>
            <a:endParaRPr lang="nl-NL" altLang="nl-NL" sz="1000" dirty="0">
              <a:solidFill>
                <a:schemeClr val="bg1"/>
              </a:solidFill>
              <a:latin typeface="+mn-lt"/>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Het werk van corporaties</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CFC34E00-2402-410B-9D3F-DE7AB9CEC02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71600" y="980728"/>
            <a:ext cx="7374238" cy="5544616"/>
          </a:xfrm>
          <a:prstGeom prst="rect">
            <a:avLst/>
          </a:prstGeom>
        </p:spPr>
      </p:pic>
    </p:spTree>
    <p:extLst>
      <p:ext uri="{BB962C8B-B14F-4D97-AF65-F5344CB8AC3E}">
        <p14:creationId xmlns:p14="http://schemas.microsoft.com/office/powerpoint/2010/main" val="5704087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2" name="Afbeelding 1">
            <a:extLst>
              <a:ext uri="{FF2B5EF4-FFF2-40B4-BE49-F238E27FC236}">
                <a16:creationId xmlns:a16="http://schemas.microsoft.com/office/drawing/2014/main" id="{5BB3B42E-2926-42F8-A464-9A054E77208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23528" y="260648"/>
            <a:ext cx="8568952" cy="6048672"/>
          </a:xfrm>
          <a:prstGeom prst="rect">
            <a:avLst/>
          </a:prstGeom>
        </p:spPr>
      </p:pic>
      <p:sp>
        <p:nvSpPr>
          <p:cNvPr id="4" name="Rechthoek 3">
            <a:extLst>
              <a:ext uri="{FF2B5EF4-FFF2-40B4-BE49-F238E27FC236}">
                <a16:creationId xmlns:a16="http://schemas.microsoft.com/office/drawing/2014/main" id="{841EC8EA-354B-4C30-BCD4-BCD043FBD64B}"/>
              </a:ext>
            </a:extLst>
          </p:cNvPr>
          <p:cNvSpPr/>
          <p:nvPr/>
        </p:nvSpPr>
        <p:spPr>
          <a:xfrm>
            <a:off x="1763688" y="3289797"/>
            <a:ext cx="5832648" cy="576064"/>
          </a:xfrm>
          <a:prstGeom prst="rect">
            <a:avLst/>
          </a:prstGeom>
          <a:solidFill>
            <a:srgbClr val="EBFFFF"/>
          </a:solidFill>
          <a:ln>
            <a:solidFill>
              <a:schemeClr val="bg1">
                <a:alpha val="7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nl-NL" sz="2800" b="1" dirty="0">
                <a:solidFill>
                  <a:srgbClr val="003399"/>
                </a:solidFill>
              </a:rPr>
              <a:t>VERVOLG</a:t>
            </a:r>
          </a:p>
        </p:txBody>
      </p:sp>
      <p:sp>
        <p:nvSpPr>
          <p:cNvPr id="6" name="Rechthoek: afgeronde hoeken 5">
            <a:extLst>
              <a:ext uri="{FF2B5EF4-FFF2-40B4-BE49-F238E27FC236}">
                <a16:creationId xmlns:a16="http://schemas.microsoft.com/office/drawing/2014/main" id="{F630AE3A-E492-48CA-9BAB-678A68B30411}"/>
              </a:ext>
            </a:extLst>
          </p:cNvPr>
          <p:cNvSpPr/>
          <p:nvPr/>
        </p:nvSpPr>
        <p:spPr>
          <a:xfrm>
            <a:off x="611560" y="4869160"/>
            <a:ext cx="3312368" cy="122413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afgeronde hoeken 6">
            <a:extLst>
              <a:ext uri="{FF2B5EF4-FFF2-40B4-BE49-F238E27FC236}">
                <a16:creationId xmlns:a16="http://schemas.microsoft.com/office/drawing/2014/main" id="{B4A59974-7B91-45C2-88E7-B64EAA2F61F2}"/>
              </a:ext>
            </a:extLst>
          </p:cNvPr>
          <p:cNvSpPr/>
          <p:nvPr/>
        </p:nvSpPr>
        <p:spPr>
          <a:xfrm>
            <a:off x="6876256" y="5606626"/>
            <a:ext cx="2160240" cy="576064"/>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3797296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dirty="0">
                <a:solidFill>
                  <a:srgbClr val="003399"/>
                </a:solidFill>
                <a:latin typeface="+mn-lt"/>
              </a:rPr>
              <a:t>Vervolg - Aedes</a:t>
            </a:r>
            <a:endParaRPr lang="en-NL" altLang="en-NL" dirty="0">
              <a:solidFill>
                <a:srgbClr val="003399"/>
              </a:solidFill>
              <a:latin typeface="+mn-lt"/>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993D70D1-6579-448F-904C-B7152762319F}"/>
              </a:ext>
            </a:extLst>
          </p:cNvPr>
          <p:cNvPicPr>
            <a:picLocks noChangeAspect="1"/>
          </p:cNvPicPr>
          <p:nvPr/>
        </p:nvPicPr>
        <p:blipFill>
          <a:blip r:embed="rId3" cstate="screen">
            <a:alphaModFix amt="79000"/>
            <a:extLst>
              <a:ext uri="{28A0092B-C50C-407E-A947-70E740481C1C}">
                <a14:useLocalDpi xmlns:a14="http://schemas.microsoft.com/office/drawing/2010/main"/>
              </a:ext>
            </a:extLst>
          </a:blip>
          <a:stretch>
            <a:fillRect/>
          </a:stretch>
        </p:blipFill>
        <p:spPr>
          <a:xfrm>
            <a:off x="7467600" y="5437196"/>
            <a:ext cx="1219200" cy="759348"/>
          </a:xfrm>
          <a:prstGeom prst="rect">
            <a:avLst/>
          </a:prstGeom>
          <a:effectLst>
            <a:reflection stA="8000" endPos="75000" dist="12700" dir="5400000" sy="-100000" algn="bl"/>
            <a:softEdge rad="139700"/>
          </a:effectLst>
        </p:spPr>
      </p:pic>
      <p:sp>
        <p:nvSpPr>
          <p:cNvPr id="2" name="Rechthoek 1">
            <a:extLst>
              <a:ext uri="{FF2B5EF4-FFF2-40B4-BE49-F238E27FC236}">
                <a16:creationId xmlns:a16="http://schemas.microsoft.com/office/drawing/2014/main" id="{84B58B72-EB39-4405-AAF4-9D5363D1126A}"/>
              </a:ext>
            </a:extLst>
          </p:cNvPr>
          <p:cNvSpPr/>
          <p:nvPr/>
        </p:nvSpPr>
        <p:spPr>
          <a:xfrm>
            <a:off x="457200" y="1273469"/>
            <a:ext cx="8363272" cy="4524315"/>
          </a:xfrm>
          <a:prstGeom prst="rect">
            <a:avLst/>
          </a:prstGeom>
        </p:spPr>
        <p:txBody>
          <a:bodyPr wrap="square">
            <a:spAutoFit/>
          </a:bodyPr>
          <a:lstStyle/>
          <a:p>
            <a:pPr>
              <a:defRPr/>
            </a:pPr>
            <a:r>
              <a:rPr lang="nl-NL" b="1" dirty="0">
                <a:solidFill>
                  <a:srgbClr val="003399"/>
                </a:solidFill>
                <a:latin typeface="Arial"/>
              </a:rPr>
              <a:t>Materiaal</a:t>
            </a:r>
            <a:r>
              <a:rPr lang="nl-NL" dirty="0">
                <a:solidFill>
                  <a:srgbClr val="003399"/>
                </a:solidFill>
                <a:latin typeface="Arial"/>
              </a:rPr>
              <a:t> </a:t>
            </a:r>
          </a:p>
          <a:p>
            <a:pPr marL="285750" indent="-285750">
              <a:buFont typeface="Arial" panose="020B0604020202020204" pitchFamily="34" charset="0"/>
              <a:buChar char="•"/>
              <a:defRPr/>
            </a:pPr>
            <a:r>
              <a:rPr lang="nl-NL" dirty="0">
                <a:solidFill>
                  <a:srgbClr val="003399"/>
                </a:solidFill>
                <a:latin typeface="Arial"/>
                <a:hlinkClick r:id="rId4"/>
              </a:rPr>
              <a:t>Onderzoeksresultaten</a:t>
            </a:r>
            <a:endParaRPr lang="nl-NL" dirty="0">
              <a:solidFill>
                <a:srgbClr val="003399"/>
              </a:solidFill>
              <a:latin typeface="Arial"/>
            </a:endParaRPr>
          </a:p>
          <a:p>
            <a:pPr marL="285750" indent="-285750">
              <a:buFont typeface="Arial" panose="020B0604020202020204" pitchFamily="34" charset="0"/>
              <a:buChar char="•"/>
              <a:defRPr/>
            </a:pPr>
            <a:r>
              <a:rPr lang="nl-NL" dirty="0">
                <a:solidFill>
                  <a:srgbClr val="003399"/>
                </a:solidFill>
                <a:latin typeface="Arial"/>
                <a:hlinkClick r:id="rId5"/>
              </a:rPr>
              <a:t>Inspiratiegids ‘Wat doe jij morgen?’</a:t>
            </a:r>
            <a:endParaRPr lang="nl-NL" dirty="0">
              <a:solidFill>
                <a:srgbClr val="003399"/>
              </a:solidFill>
              <a:latin typeface="Arial"/>
            </a:endParaRPr>
          </a:p>
          <a:p>
            <a:pPr marL="285750" indent="-285750">
              <a:buFont typeface="Arial" panose="020B0604020202020204" pitchFamily="34" charset="0"/>
              <a:buChar char="•"/>
              <a:defRPr/>
            </a:pPr>
            <a:r>
              <a:rPr lang="nl-NL" dirty="0">
                <a:solidFill>
                  <a:srgbClr val="003399"/>
                </a:solidFill>
                <a:latin typeface="Arial"/>
                <a:hlinkClick r:id="rId6"/>
              </a:rPr>
              <a:t>Sectorvideo ‘Wat doe jij morgen?’</a:t>
            </a:r>
            <a:endParaRPr lang="nl-NL" dirty="0">
              <a:solidFill>
                <a:srgbClr val="003399"/>
              </a:solidFill>
              <a:latin typeface="Arial"/>
            </a:endParaRPr>
          </a:p>
          <a:p>
            <a:pPr marL="285750" indent="-285750">
              <a:buFont typeface="Arial" panose="020B0604020202020204" pitchFamily="34" charset="0"/>
              <a:buChar char="•"/>
              <a:defRPr/>
            </a:pPr>
            <a:r>
              <a:rPr lang="nl-NL" dirty="0">
                <a:solidFill>
                  <a:srgbClr val="003399"/>
                </a:solidFill>
                <a:latin typeface="Arial"/>
              </a:rPr>
              <a:t>Standaard presentatie voor corporaties m.b.t. uitkomsten onderzoeksrapport (zie deze PowerPoint) </a:t>
            </a:r>
          </a:p>
          <a:p>
            <a:pPr marL="285750" indent="-285750">
              <a:buFont typeface="Arial" panose="020B0604020202020204" pitchFamily="34" charset="0"/>
              <a:buChar char="•"/>
              <a:defRPr/>
            </a:pPr>
            <a:r>
              <a:rPr lang="nl-NL" dirty="0">
                <a:solidFill>
                  <a:srgbClr val="003399"/>
                </a:solidFill>
                <a:latin typeface="Arial"/>
              </a:rPr>
              <a:t>Periodiek vlogs publiceren n.a.v. onderzoeksrapport (</a:t>
            </a:r>
            <a:r>
              <a:rPr lang="nl-NL" dirty="0">
                <a:solidFill>
                  <a:srgbClr val="003399"/>
                </a:solidFill>
                <a:latin typeface="Arial"/>
                <a:hlinkClick r:id="rId7"/>
              </a:rPr>
              <a:t>Technologie</a:t>
            </a:r>
            <a:r>
              <a:rPr lang="nl-NL" dirty="0">
                <a:solidFill>
                  <a:srgbClr val="003399"/>
                </a:solidFill>
                <a:latin typeface="Arial"/>
              </a:rPr>
              <a:t>, </a:t>
            </a:r>
            <a:r>
              <a:rPr lang="nl-NL" dirty="0">
                <a:solidFill>
                  <a:srgbClr val="003399"/>
                </a:solidFill>
                <a:latin typeface="Arial"/>
                <a:hlinkClick r:id="rId8"/>
              </a:rPr>
              <a:t>Change</a:t>
            </a:r>
            <a:r>
              <a:rPr lang="nl-NL" dirty="0">
                <a:solidFill>
                  <a:srgbClr val="003399"/>
                </a:solidFill>
                <a:latin typeface="Arial"/>
              </a:rPr>
              <a:t>, </a:t>
            </a:r>
            <a:r>
              <a:rPr lang="nl-NL" dirty="0">
                <a:solidFill>
                  <a:srgbClr val="003399"/>
                </a:solidFill>
                <a:latin typeface="Arial"/>
                <a:hlinkClick r:id="rId9"/>
              </a:rPr>
              <a:t>Leiderschap</a:t>
            </a:r>
            <a:r>
              <a:rPr lang="nl-NL" dirty="0">
                <a:solidFill>
                  <a:srgbClr val="003399"/>
                </a:solidFill>
                <a:latin typeface="Arial"/>
              </a:rPr>
              <a:t>, </a:t>
            </a:r>
            <a:r>
              <a:rPr lang="nl-NL" dirty="0">
                <a:solidFill>
                  <a:srgbClr val="003399"/>
                </a:solidFill>
                <a:latin typeface="Arial"/>
                <a:hlinkClick r:id="rId10"/>
              </a:rPr>
              <a:t>Samenwerken</a:t>
            </a:r>
            <a:r>
              <a:rPr lang="nl-NL" dirty="0">
                <a:solidFill>
                  <a:srgbClr val="003399"/>
                </a:solidFill>
                <a:latin typeface="Arial"/>
              </a:rPr>
              <a:t> en </a:t>
            </a:r>
            <a:r>
              <a:rPr lang="nl-NL" dirty="0">
                <a:solidFill>
                  <a:srgbClr val="003399"/>
                </a:solidFill>
                <a:latin typeface="Arial"/>
                <a:hlinkClick r:id="rId11"/>
              </a:rPr>
              <a:t>Innovatie</a:t>
            </a:r>
            <a:r>
              <a:rPr lang="nl-NL" dirty="0">
                <a:solidFill>
                  <a:srgbClr val="003399"/>
                </a:solidFill>
                <a:latin typeface="Arial"/>
              </a:rPr>
              <a:t>)</a:t>
            </a:r>
          </a:p>
          <a:p>
            <a:pPr>
              <a:defRPr/>
            </a:pPr>
            <a:endParaRPr lang="nl-NL" dirty="0">
              <a:solidFill>
                <a:srgbClr val="003399"/>
              </a:solidFill>
              <a:latin typeface="Arial"/>
            </a:endParaRPr>
          </a:p>
          <a:p>
            <a:pPr>
              <a:defRPr/>
            </a:pPr>
            <a:r>
              <a:rPr lang="nl-NL" b="1" dirty="0">
                <a:solidFill>
                  <a:srgbClr val="003399"/>
                </a:solidFill>
                <a:latin typeface="Arial"/>
              </a:rPr>
              <a:t>Bijeenkomsten</a:t>
            </a:r>
          </a:p>
          <a:p>
            <a:pPr marL="285750" indent="-285750">
              <a:buFont typeface="Arial" panose="020B0604020202020204" pitchFamily="34" charset="0"/>
              <a:buChar char="•"/>
              <a:defRPr/>
            </a:pPr>
            <a:r>
              <a:rPr lang="nl-NL" dirty="0">
                <a:solidFill>
                  <a:srgbClr val="003399"/>
                </a:solidFill>
                <a:latin typeface="Arial"/>
                <a:hlinkClick r:id="rId12"/>
              </a:rPr>
              <a:t>Workshop op Aedes-congres</a:t>
            </a:r>
            <a:r>
              <a:rPr lang="nl-NL" dirty="0">
                <a:solidFill>
                  <a:srgbClr val="003399"/>
                </a:solidFill>
                <a:latin typeface="Arial"/>
              </a:rPr>
              <a:t> (d.d. 24 juni 2020)</a:t>
            </a:r>
          </a:p>
          <a:p>
            <a:pPr marL="285750" indent="-285750">
              <a:buFont typeface="Arial" panose="020B0604020202020204" pitchFamily="34" charset="0"/>
              <a:buChar char="•"/>
              <a:defRPr/>
            </a:pPr>
            <a:r>
              <a:rPr lang="nl-NL" dirty="0">
                <a:solidFill>
                  <a:srgbClr val="003399"/>
                </a:solidFill>
                <a:latin typeface="Arial"/>
                <a:hlinkClick r:id="rId13"/>
              </a:rPr>
              <a:t>Innovatielab #2 ‘Werken in de corporatie van de toekomst’ </a:t>
            </a:r>
            <a:r>
              <a:rPr lang="nl-NL" dirty="0">
                <a:solidFill>
                  <a:srgbClr val="003399"/>
                </a:solidFill>
                <a:latin typeface="Arial"/>
              </a:rPr>
              <a:t>(13 oktober 2020) </a:t>
            </a:r>
          </a:p>
          <a:p>
            <a:pPr marL="285750" indent="-285750">
              <a:buFont typeface="Arial" panose="020B0604020202020204" pitchFamily="34" charset="0"/>
              <a:buChar char="•"/>
              <a:defRPr/>
            </a:pPr>
            <a:r>
              <a:rPr lang="nl-NL" dirty="0">
                <a:solidFill>
                  <a:srgbClr val="003399"/>
                </a:solidFill>
                <a:latin typeface="Arial"/>
              </a:rPr>
              <a:t>Bij voldoende belangstelling: visiesessies bestuur- en leidinggevenden (najaar 2020) </a:t>
            </a:r>
          </a:p>
          <a:p>
            <a:pPr marR="0" lvl="0" algn="l" defTabSz="914400" rtl="0" eaLnBrk="1" fontAlgn="base" latinLnBrk="0" hangingPunct="1">
              <a:lnSpc>
                <a:spcPct val="100000"/>
              </a:lnSpc>
              <a:spcBef>
                <a:spcPct val="0"/>
              </a:spcBef>
              <a:spcAft>
                <a:spcPct val="0"/>
              </a:spcAft>
              <a:buClrTx/>
              <a:buSzTx/>
              <a:tabLst/>
              <a:defRPr/>
            </a:pPr>
            <a:endParaRPr kumimoji="0" lang="nl-NL" sz="1800" b="0" i="0" u="none" strike="noStrike" kern="1200" cap="none" spc="0" normalizeH="0" baseline="0" noProof="0" dirty="0">
              <a:ln>
                <a:noFill/>
              </a:ln>
              <a:solidFill>
                <a:srgbClr val="003399"/>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3399"/>
              </a:solidFill>
              <a:effectLst/>
              <a:uLnTx/>
              <a:uFillTx/>
              <a:latin typeface="+mn-lt"/>
              <a:ea typeface="+mn-ea"/>
              <a:cs typeface="+mn-cs"/>
            </a:endParaRPr>
          </a:p>
        </p:txBody>
      </p:sp>
    </p:spTree>
    <p:extLst>
      <p:ext uri="{BB962C8B-B14F-4D97-AF65-F5344CB8AC3E}">
        <p14:creationId xmlns:p14="http://schemas.microsoft.com/office/powerpoint/2010/main" val="48031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dirty="0">
                <a:solidFill>
                  <a:srgbClr val="003399"/>
                </a:solidFill>
                <a:latin typeface="+mn-lt"/>
              </a:rPr>
              <a:t>Waarom dit onderzoek?</a:t>
            </a:r>
            <a:endParaRPr lang="en-NL" altLang="en-NL" dirty="0">
              <a:solidFill>
                <a:srgbClr val="003399"/>
              </a:solidFill>
              <a:latin typeface="+mn-lt"/>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993D70D1-6579-448F-904C-B7152762319F}"/>
              </a:ext>
            </a:extLst>
          </p:cNvPr>
          <p:cNvPicPr>
            <a:picLocks noChangeAspect="1"/>
          </p:cNvPicPr>
          <p:nvPr/>
        </p:nvPicPr>
        <p:blipFill>
          <a:blip r:embed="rId3" cstate="screen">
            <a:alphaModFix amt="79000"/>
            <a:extLst>
              <a:ext uri="{28A0092B-C50C-407E-A947-70E740481C1C}">
                <a14:useLocalDpi xmlns:a14="http://schemas.microsoft.com/office/drawing/2010/main"/>
              </a:ext>
            </a:extLst>
          </a:blip>
          <a:stretch>
            <a:fillRect/>
          </a:stretch>
        </p:blipFill>
        <p:spPr>
          <a:xfrm>
            <a:off x="7467600" y="5437196"/>
            <a:ext cx="1219200" cy="759348"/>
          </a:xfrm>
          <a:prstGeom prst="rect">
            <a:avLst/>
          </a:prstGeom>
          <a:effectLst>
            <a:reflection stA="8000" endPos="75000" dist="12700" dir="5400000" sy="-100000" algn="bl"/>
            <a:softEdge rad="139700"/>
          </a:effectLst>
        </p:spPr>
      </p:pic>
      <p:sp>
        <p:nvSpPr>
          <p:cNvPr id="3" name="Rechthoek 2">
            <a:extLst>
              <a:ext uri="{FF2B5EF4-FFF2-40B4-BE49-F238E27FC236}">
                <a16:creationId xmlns:a16="http://schemas.microsoft.com/office/drawing/2014/main" id="{95A0E03A-B7FF-4E8C-BCF2-39EBBD9F9618}"/>
              </a:ext>
            </a:extLst>
          </p:cNvPr>
          <p:cNvSpPr/>
          <p:nvPr/>
        </p:nvSpPr>
        <p:spPr>
          <a:xfrm>
            <a:off x="323528" y="1295538"/>
            <a:ext cx="8439302" cy="3970318"/>
          </a:xfrm>
          <a:prstGeom prst="rect">
            <a:avLst/>
          </a:prstGeom>
        </p:spPr>
        <p:txBody>
          <a:bodyPr wrap="square">
            <a:spAutoFit/>
          </a:bodyPr>
          <a:lstStyle/>
          <a:p>
            <a:pPr marL="285750" lvl="0" indent="-285750">
              <a:buFont typeface="Arial" panose="020B0604020202020204" pitchFamily="34" charset="0"/>
              <a:buChar char="•"/>
              <a:defRPr/>
            </a:pPr>
            <a:r>
              <a:rPr lang="nl-NL" dirty="0">
                <a:solidFill>
                  <a:srgbClr val="003399"/>
                </a:solidFill>
                <a:latin typeface="+mn-lt"/>
              </a:rPr>
              <a:t>Wereld om ons heen verandert</a:t>
            </a:r>
          </a:p>
          <a:p>
            <a:pPr marL="285750" lvl="0" indent="-285750">
              <a:buFont typeface="Arial" panose="020B0604020202020204" pitchFamily="34" charset="0"/>
              <a:buChar char="•"/>
              <a:defRPr/>
            </a:pPr>
            <a:endParaRPr lang="nl-NL" dirty="0">
              <a:solidFill>
                <a:srgbClr val="003399"/>
              </a:solidFill>
              <a:latin typeface="+mn-lt"/>
            </a:endParaRPr>
          </a:p>
          <a:p>
            <a:pPr marL="285750" lvl="0" indent="-285750">
              <a:buFont typeface="Arial" panose="020B0604020202020204" pitchFamily="34" charset="0"/>
              <a:buChar char="•"/>
              <a:defRPr/>
            </a:pPr>
            <a:r>
              <a:rPr lang="nl-NL" dirty="0">
                <a:solidFill>
                  <a:srgbClr val="003399"/>
                </a:solidFill>
                <a:latin typeface="+mn-lt"/>
              </a:rPr>
              <a:t>Vak corporatiemedewerker verandert daarmee ook</a:t>
            </a:r>
          </a:p>
          <a:p>
            <a:pPr marL="285750" lvl="0" indent="-285750">
              <a:buFont typeface="Arial" panose="020B0604020202020204" pitchFamily="34" charset="0"/>
              <a:buChar char="•"/>
              <a:defRPr/>
            </a:pPr>
            <a:endParaRPr lang="nl-NL" dirty="0">
              <a:solidFill>
                <a:srgbClr val="003399"/>
              </a:solidFill>
              <a:latin typeface="+mn-lt"/>
            </a:endParaRPr>
          </a:p>
          <a:p>
            <a:pPr marL="285750" lvl="0" indent="-285750">
              <a:buFont typeface="Arial" panose="020B0604020202020204" pitchFamily="34" charset="0"/>
              <a:buChar char="•"/>
              <a:defRPr/>
            </a:pPr>
            <a:r>
              <a:rPr lang="nl-NL" dirty="0">
                <a:solidFill>
                  <a:srgbClr val="003399"/>
                </a:solidFill>
                <a:latin typeface="+mn-lt"/>
              </a:rPr>
              <a:t>Mismatch tussen wat huidige corporatiemedewerkers in huis hebben en de competenties die corporaties nu en in de toekomst vragen.</a:t>
            </a:r>
          </a:p>
          <a:p>
            <a:pPr marL="742950" lvl="1" indent="-285750">
              <a:buFont typeface="Arial" panose="020B0604020202020204" pitchFamily="34" charset="0"/>
              <a:buChar char="‒"/>
              <a:defRPr/>
            </a:pPr>
            <a:r>
              <a:rPr lang="nl-NL" dirty="0">
                <a:solidFill>
                  <a:srgbClr val="003399"/>
                </a:solidFill>
                <a:latin typeface="+mn-lt"/>
              </a:rPr>
              <a:t>13% medewerkers onvoldoende toegerust voor eisen die werk stelt (zie Arbeidsmarktonderzoek 2019) </a:t>
            </a:r>
          </a:p>
          <a:p>
            <a:pPr marL="742950" lvl="1" indent="-285750">
              <a:buFont typeface="Arial" panose="020B0604020202020204" pitchFamily="34" charset="0"/>
              <a:buChar char="‒"/>
              <a:defRPr/>
            </a:pPr>
            <a:r>
              <a:rPr lang="nl-NL" dirty="0">
                <a:solidFill>
                  <a:srgbClr val="003399"/>
                </a:solidFill>
                <a:latin typeface="+mn-lt"/>
              </a:rPr>
              <a:t>Oorzaken: te laag opleidingsniveau &amp; gebrek aan specifieke competenties (zoals veranderbereidheid)  </a:t>
            </a:r>
          </a:p>
          <a:p>
            <a:pPr marL="285750" lvl="0" indent="-285750">
              <a:buFont typeface="Arial" panose="020B0604020202020204" pitchFamily="34" charset="0"/>
              <a:buChar char="•"/>
              <a:defRPr/>
            </a:pPr>
            <a:endParaRPr lang="nl-NL" dirty="0">
              <a:solidFill>
                <a:srgbClr val="003399"/>
              </a:solidFill>
              <a:latin typeface="+mn-lt"/>
            </a:endParaRPr>
          </a:p>
          <a:p>
            <a:pPr marL="285750" lvl="0" indent="-285750">
              <a:buFont typeface="Arial" panose="020B0604020202020204" pitchFamily="34" charset="0"/>
              <a:buChar char="•"/>
              <a:defRPr/>
            </a:pPr>
            <a:r>
              <a:rPr lang="nl-NL" dirty="0">
                <a:solidFill>
                  <a:srgbClr val="003399"/>
                </a:solidFill>
                <a:latin typeface="+mn-lt"/>
              </a:rPr>
              <a:t>Niet alle medewerkers zijn zich bewust van hun (slechte) arbeidsmarktpositie. </a:t>
            </a:r>
          </a:p>
          <a:p>
            <a:pPr marL="285750" lvl="0" indent="-285750">
              <a:buFont typeface="Arial" panose="020B0604020202020204" pitchFamily="34" charset="0"/>
              <a:buChar char="•"/>
              <a:defRPr/>
            </a:pPr>
            <a:endParaRPr lang="nl-NL" dirty="0">
              <a:solidFill>
                <a:srgbClr val="003399"/>
              </a:solidFill>
              <a:latin typeface="+mn-lt"/>
            </a:endParaRPr>
          </a:p>
          <a:p>
            <a:pPr marL="285750" lvl="0" indent="-285750">
              <a:buFont typeface="Arial" panose="020B0604020202020204" pitchFamily="34" charset="0"/>
              <a:buChar char="•"/>
              <a:defRPr/>
            </a:pPr>
            <a:r>
              <a:rPr lang="nl-NL" dirty="0">
                <a:solidFill>
                  <a:srgbClr val="003399"/>
                </a:solidFill>
                <a:latin typeface="+mn-lt"/>
              </a:rPr>
              <a:t>Organisatievraagstukken niet altijd gekoppeld aan HR-vraagstukken. </a:t>
            </a:r>
          </a:p>
        </p:txBody>
      </p:sp>
    </p:spTree>
    <p:extLst>
      <p:ext uri="{BB962C8B-B14F-4D97-AF65-F5344CB8AC3E}">
        <p14:creationId xmlns:p14="http://schemas.microsoft.com/office/powerpoint/2010/main" val="291705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dirty="0">
                <a:solidFill>
                  <a:srgbClr val="003399"/>
                </a:solidFill>
                <a:latin typeface="+mn-lt"/>
              </a:rPr>
              <a:t>Doel onderzoek</a:t>
            </a:r>
            <a:endParaRPr lang="en-NL" altLang="en-NL" dirty="0">
              <a:solidFill>
                <a:srgbClr val="003399"/>
              </a:solidFill>
              <a:latin typeface="+mn-lt"/>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10" name="Picture 9">
            <a:extLst>
              <a:ext uri="{FF2B5EF4-FFF2-40B4-BE49-F238E27FC236}">
                <a16:creationId xmlns:a16="http://schemas.microsoft.com/office/drawing/2014/main" id="{993D70D1-6579-448F-904C-B7152762319F}"/>
              </a:ext>
            </a:extLst>
          </p:cNvPr>
          <p:cNvPicPr>
            <a:picLocks noChangeAspect="1"/>
          </p:cNvPicPr>
          <p:nvPr/>
        </p:nvPicPr>
        <p:blipFill>
          <a:blip r:embed="rId3" cstate="screen">
            <a:alphaModFix amt="79000"/>
            <a:extLst>
              <a:ext uri="{28A0092B-C50C-407E-A947-70E740481C1C}">
                <a14:useLocalDpi xmlns:a14="http://schemas.microsoft.com/office/drawing/2010/main"/>
              </a:ext>
            </a:extLst>
          </a:blip>
          <a:stretch>
            <a:fillRect/>
          </a:stretch>
        </p:blipFill>
        <p:spPr>
          <a:xfrm>
            <a:off x="7467600" y="5437196"/>
            <a:ext cx="1219200" cy="759348"/>
          </a:xfrm>
          <a:prstGeom prst="rect">
            <a:avLst/>
          </a:prstGeom>
          <a:effectLst>
            <a:reflection stA="8000" endPos="75000" dist="12700" dir="5400000" sy="-100000" algn="bl"/>
            <a:softEdge rad="139700"/>
          </a:effectLst>
        </p:spPr>
      </p:pic>
      <p:sp>
        <p:nvSpPr>
          <p:cNvPr id="2" name="Rechthoek 1">
            <a:extLst>
              <a:ext uri="{FF2B5EF4-FFF2-40B4-BE49-F238E27FC236}">
                <a16:creationId xmlns:a16="http://schemas.microsoft.com/office/drawing/2014/main" id="{84B58B72-EB39-4405-AAF4-9D5363D1126A}"/>
              </a:ext>
            </a:extLst>
          </p:cNvPr>
          <p:cNvSpPr/>
          <p:nvPr/>
        </p:nvSpPr>
        <p:spPr>
          <a:xfrm>
            <a:off x="457200" y="1273469"/>
            <a:ext cx="8363272" cy="2862322"/>
          </a:xfrm>
          <a:prstGeom prst="rect">
            <a:avLst/>
          </a:prstGeom>
        </p:spPr>
        <p:txBody>
          <a:bodyPr wrap="square">
            <a:spAutoFit/>
          </a:bodyPr>
          <a:lstStyle/>
          <a:p>
            <a:pPr>
              <a:defRPr/>
            </a:pPr>
            <a:r>
              <a:rPr lang="nl-NL" dirty="0">
                <a:solidFill>
                  <a:srgbClr val="003399"/>
                </a:solidFill>
                <a:latin typeface="Arial"/>
              </a:rPr>
              <a:t>Gesprek in de sector over de toekomst van het werk (verder) opgang brengen en daardoor:</a:t>
            </a:r>
          </a:p>
          <a:p>
            <a:pPr>
              <a:defRPr/>
            </a:pPr>
            <a:endParaRPr lang="nl-NL" dirty="0">
              <a:solidFill>
                <a:srgbClr val="003399"/>
              </a:solidFill>
              <a:latin typeface="Arial"/>
            </a:endParaRPr>
          </a:p>
          <a:p>
            <a:pPr marL="285750" indent="-285750">
              <a:buFont typeface="Arial" panose="020B0604020202020204" pitchFamily="34" charset="0"/>
              <a:buChar char="•"/>
              <a:defRPr/>
            </a:pPr>
            <a:r>
              <a:rPr lang="nl-NL" dirty="0">
                <a:solidFill>
                  <a:srgbClr val="003399"/>
                </a:solidFill>
                <a:latin typeface="Arial"/>
              </a:rPr>
              <a:t>Medewerkers meer bewust maken van hun arbeidsmarktpositie (medewerkers wakker schudden, hen triggeren te laten nadenken over hun plan B) </a:t>
            </a:r>
          </a:p>
          <a:p>
            <a:pPr>
              <a:defRPr/>
            </a:pPr>
            <a:endParaRPr lang="nl-NL" dirty="0">
              <a:solidFill>
                <a:srgbClr val="003399"/>
              </a:solidFill>
              <a:latin typeface="Arial"/>
            </a:endParaRPr>
          </a:p>
          <a:p>
            <a:pPr marL="285750" indent="-285750">
              <a:buFont typeface="Arial" panose="020B0604020202020204" pitchFamily="34" charset="0"/>
              <a:buChar char="•"/>
              <a:defRPr/>
            </a:pPr>
            <a:r>
              <a:rPr lang="nl-NL" dirty="0">
                <a:solidFill>
                  <a:srgbClr val="003399"/>
                </a:solidFill>
                <a:latin typeface="Arial"/>
              </a:rPr>
              <a:t>Bestuur stimuleren organisatievraagstukken (meer) te koppelen aan HR-vraagstukken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sz="1800" b="0" i="0" u="none" strike="noStrike" kern="1200" cap="none" spc="0" normalizeH="0" baseline="0" noProof="0" dirty="0">
              <a:ln>
                <a:noFill/>
              </a:ln>
              <a:solidFill>
                <a:srgbClr val="003399"/>
              </a:solidFill>
              <a:effectLst/>
              <a:uLnTx/>
              <a:uFillTx/>
              <a:latin typeface="+mn-lt"/>
              <a:ea typeface="+mn-ea"/>
              <a:cs typeface="+mn-cs"/>
            </a:endParaRPr>
          </a:p>
        </p:txBody>
      </p:sp>
    </p:spTree>
    <p:extLst>
      <p:ext uri="{BB962C8B-B14F-4D97-AF65-F5344CB8AC3E}">
        <p14:creationId xmlns:p14="http://schemas.microsoft.com/office/powerpoint/2010/main" val="155285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7</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Analyse aanpak</a:t>
            </a:r>
            <a:endParaRPr lang="en-NL" altLang="en-NL" dirty="0">
              <a:solidFill>
                <a:srgbClr val="003399"/>
              </a:solidFill>
              <a:latin typeface="+mn-lt"/>
            </a:endParaRPr>
          </a:p>
        </p:txBody>
      </p:sp>
      <p:pic>
        <p:nvPicPr>
          <p:cNvPr id="2" name="Afbeelding 1">
            <a:extLst>
              <a:ext uri="{FF2B5EF4-FFF2-40B4-BE49-F238E27FC236}">
                <a16:creationId xmlns:a16="http://schemas.microsoft.com/office/drawing/2014/main" id="{612B32D6-DF48-4655-9A80-D45A09385AD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20652" y="923008"/>
            <a:ext cx="5102696" cy="5386180"/>
          </a:xfrm>
          <a:prstGeom prst="rect">
            <a:avLst/>
          </a:prstGeom>
        </p:spPr>
      </p:pic>
    </p:spTree>
    <p:extLst>
      <p:ext uri="{BB962C8B-B14F-4D97-AF65-F5344CB8AC3E}">
        <p14:creationId xmlns:p14="http://schemas.microsoft.com/office/powerpoint/2010/main" val="422201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a:extLst>
              <a:ext uri="{FF2B5EF4-FFF2-40B4-BE49-F238E27FC236}">
                <a16:creationId xmlns:a16="http://schemas.microsoft.com/office/drawing/2014/main" id="{4E327DEB-A6C2-4543-A8FA-70EF2D158D0E}"/>
              </a:ext>
            </a:extLst>
          </p:cNvPr>
          <p:cNvSpPr>
            <a:spLocks noGrp="1" noChangeArrowheads="1"/>
          </p:cNvSpPr>
          <p:nvPr>
            <p:ph type="title"/>
          </p:nvPr>
        </p:nvSpPr>
        <p:spPr/>
        <p:txBody>
          <a:bodyPr/>
          <a:lstStyle/>
          <a:p>
            <a:pPr algn="l"/>
            <a:r>
              <a:rPr lang="nl-NL" altLang="en-NL">
                <a:solidFill>
                  <a:srgbClr val="003399"/>
                </a:solidFill>
                <a:latin typeface="+mn-lt"/>
              </a:rPr>
              <a:t>Betrokken partijen </a:t>
            </a:r>
            <a:endParaRPr lang="en-NL" altLang="en-NL" dirty="0">
              <a:solidFill>
                <a:srgbClr val="003399"/>
              </a:solidFill>
              <a:latin typeface="+mn-lt"/>
            </a:endParaRPr>
          </a:p>
        </p:txBody>
      </p:sp>
      <p:sp>
        <p:nvSpPr>
          <p:cNvPr id="2054" name="Rectangle 6">
            <a:extLst>
              <a:ext uri="{FF2B5EF4-FFF2-40B4-BE49-F238E27FC236}">
                <a16:creationId xmlns:a16="http://schemas.microsoft.com/office/drawing/2014/main" id="{CD5A0FE7-4CAC-4A7E-8E4D-8B4FE272FB89}"/>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NL" sz="1800" b="0" i="0" u="none" strike="noStrike" kern="1200" cap="none" spc="0" normalizeH="0" baseline="0" noProof="0">
              <a:ln>
                <a:noFill/>
              </a:ln>
              <a:solidFill>
                <a:srgbClr val="000000"/>
              </a:solidFill>
              <a:effectLst/>
              <a:uLnTx/>
              <a:uFillTx/>
              <a:latin typeface="+mn-lt"/>
              <a:ea typeface="+mn-ea"/>
              <a:cs typeface="+mn-cs"/>
            </a:endParaRPr>
          </a:p>
        </p:txBody>
      </p:sp>
      <p:sp>
        <p:nvSpPr>
          <p:cNvPr id="9" name="Slide Number Placeholder 1">
            <a:extLst>
              <a:ext uri="{FF2B5EF4-FFF2-40B4-BE49-F238E27FC236}">
                <a16:creationId xmlns:a16="http://schemas.microsoft.com/office/drawing/2014/main" id="{B3AA6BF8-8AE5-4ECC-A34A-BF4A7EC05C28}"/>
              </a:ext>
            </a:extLst>
          </p:cNvPr>
          <p:cNvSpPr txBox="1">
            <a:spLocks/>
          </p:cNvSpPr>
          <p:nvPr/>
        </p:nvSpPr>
        <p:spPr bwMode="auto">
          <a:xfrm>
            <a:off x="6980632" y="6583362"/>
            <a:ext cx="2133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nl-NL"/>
            </a:defPPr>
            <a:lvl1pPr algn="r" rtl="0" fontAlgn="base">
              <a:spcBef>
                <a:spcPct val="0"/>
              </a:spcBef>
              <a:spcAft>
                <a:spcPct val="0"/>
              </a:spcAft>
              <a:defRPr sz="1100" kern="1200">
                <a:solidFill>
                  <a:srgbClr val="003399"/>
                </a:solidFill>
                <a:latin typeface="Tahoma" panose="020B0604030504040204" pitchFamily="34" charset="0"/>
                <a:ea typeface="Tahoma" panose="020B0604030504040204" pitchFamily="34" charset="0"/>
                <a:cs typeface="Tahoma" panose="020B060403050404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0EE819-B82A-419E-825E-74C10E36ABF4}" type="slidenum">
              <a:rPr kumimoji="0" lang="nl-NL" altLang="en-NL" sz="1100" b="0" i="0" u="none" strike="noStrike" kern="1200" cap="none" spc="0" normalizeH="0" baseline="0" noProof="0" smtClean="0">
                <a:ln>
                  <a:noFill/>
                </a:ln>
                <a:solidFill>
                  <a:srgbClr val="FFFFFF"/>
                </a:solidFill>
                <a:effectLst/>
                <a:uLnTx/>
                <a:uFillTx/>
                <a:latin typeface="+mn-lt"/>
                <a:ea typeface="Tahoma" panose="020B0604030504040204" pitchFamily="34" charset="0"/>
                <a:cs typeface="Tahoma" panose="020B060403050404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en-NL" sz="1100" b="0" i="0" u="none" strike="noStrike" kern="1200" cap="none" spc="0" normalizeH="0" baseline="0" noProof="0" dirty="0">
              <a:ln>
                <a:noFill/>
              </a:ln>
              <a:solidFill>
                <a:srgbClr val="FFFFFF"/>
              </a:solidFill>
              <a:effectLst/>
              <a:uLnTx/>
              <a:uFillTx/>
              <a:latin typeface="+mn-lt"/>
              <a:ea typeface="Tahoma" panose="020B0604030504040204" pitchFamily="34" charset="0"/>
              <a:cs typeface="Tahoma" panose="020B0604030504040204" pitchFamily="34" charset="0"/>
            </a:endParaRPr>
          </a:p>
        </p:txBody>
      </p:sp>
      <p:pic>
        <p:nvPicPr>
          <p:cNvPr id="8" name="Afbeelding 7">
            <a:extLst>
              <a:ext uri="{FF2B5EF4-FFF2-40B4-BE49-F238E27FC236}">
                <a16:creationId xmlns:a16="http://schemas.microsoft.com/office/drawing/2014/main" id="{929BA10D-AE18-4CA1-96B3-3309722B83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8840" y="1628800"/>
            <a:ext cx="8375206" cy="3850506"/>
          </a:xfrm>
          <a:prstGeom prst="rect">
            <a:avLst/>
          </a:prstGeom>
        </p:spPr>
      </p:pic>
    </p:spTree>
    <p:extLst>
      <p:ext uri="{BB962C8B-B14F-4D97-AF65-F5344CB8AC3E}">
        <p14:creationId xmlns:p14="http://schemas.microsoft.com/office/powerpoint/2010/main" val="4281873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6">
            <a:extLst>
              <a:ext uri="{FF2B5EF4-FFF2-40B4-BE49-F238E27FC236}">
                <a16:creationId xmlns:a16="http://schemas.microsoft.com/office/drawing/2014/main" id="{334E0CE2-589D-48BE-8BC8-2DE4B3DD3D18}"/>
              </a:ext>
            </a:extLst>
          </p:cNvPr>
          <p:cNvSpPr>
            <a:spLocks noChangeArrowheads="1"/>
          </p:cNvSpPr>
          <p:nvPr/>
        </p:nvSpPr>
        <p:spPr bwMode="auto">
          <a:xfrm>
            <a:off x="0" y="6597650"/>
            <a:ext cx="9144000" cy="260350"/>
          </a:xfrm>
          <a:prstGeom prst="rect">
            <a:avLst/>
          </a:prstGeom>
          <a:solidFill>
            <a:srgbClr val="0033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dirty="0">
              <a:latin typeface="+mn-lt"/>
            </a:endParaRPr>
          </a:p>
        </p:txBody>
      </p:sp>
      <p:sp>
        <p:nvSpPr>
          <p:cNvPr id="7" name="Tijdelijke aanduiding voor dianummer 6">
            <a:extLst>
              <a:ext uri="{FF2B5EF4-FFF2-40B4-BE49-F238E27FC236}">
                <a16:creationId xmlns:a16="http://schemas.microsoft.com/office/drawing/2014/main" id="{67A11213-0DA7-4532-8634-E5125F076C48}"/>
              </a:ext>
            </a:extLst>
          </p:cNvPr>
          <p:cNvSpPr>
            <a:spLocks noGrp="1"/>
          </p:cNvSpPr>
          <p:nvPr>
            <p:ph type="sldNum" sz="quarter" idx="12"/>
          </p:nvPr>
        </p:nvSpPr>
        <p:spPr>
          <a:xfrm>
            <a:off x="7010400" y="6583362"/>
            <a:ext cx="2133600" cy="476250"/>
          </a:xfrm>
        </p:spPr>
        <p:txBody>
          <a:bodyPr/>
          <a:lstStyle/>
          <a:p>
            <a:fld id="{EDF933F7-DA08-44EF-A6CB-4A38434A5D35}" type="slidenum">
              <a:rPr lang="nl-NL" altLang="nl-NL" sz="1000" smtClean="0">
                <a:solidFill>
                  <a:schemeClr val="bg1"/>
                </a:solidFill>
                <a:latin typeface="Tahoma" panose="020B0604030504040204" pitchFamily="34" charset="0"/>
                <a:ea typeface="Tahoma" panose="020B0604030504040204" pitchFamily="34" charset="0"/>
                <a:cs typeface="Tahoma" panose="020B0604030504040204" pitchFamily="34" charset="0"/>
              </a:rPr>
              <a:pPr/>
              <a:t>9</a:t>
            </a:fld>
            <a:endParaRPr lang="nl-NL" altLang="nl-NL" sz="1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0" name="Rectangle 8">
            <a:extLst>
              <a:ext uri="{FF2B5EF4-FFF2-40B4-BE49-F238E27FC236}">
                <a16:creationId xmlns:a16="http://schemas.microsoft.com/office/drawing/2014/main" id="{562C81FB-A172-4EAA-9995-A556D45D8DDE}"/>
              </a:ext>
            </a:extLst>
          </p:cNvPr>
          <p:cNvSpPr>
            <a:spLocks noGrp="1" noChangeArrowheads="1"/>
          </p:cNvSpPr>
          <p:nvPr>
            <p:ph type="title"/>
          </p:nvPr>
        </p:nvSpPr>
        <p:spPr>
          <a:xfrm>
            <a:off x="457200" y="260648"/>
            <a:ext cx="8229600" cy="648072"/>
          </a:xfrm>
        </p:spPr>
        <p:txBody>
          <a:bodyPr/>
          <a:lstStyle/>
          <a:p>
            <a:pPr algn="l"/>
            <a:r>
              <a:rPr lang="nl-NL" altLang="en-NL" dirty="0">
                <a:solidFill>
                  <a:srgbClr val="003399"/>
                </a:solidFill>
                <a:latin typeface="+mn-lt"/>
              </a:rPr>
              <a:t>Vakgebieden</a:t>
            </a:r>
            <a:endParaRPr lang="en-NL" altLang="en-NL" dirty="0">
              <a:solidFill>
                <a:srgbClr val="003399"/>
              </a:solidFill>
              <a:latin typeface="+mn-lt"/>
            </a:endParaRPr>
          </a:p>
        </p:txBody>
      </p:sp>
      <p:pic>
        <p:nvPicPr>
          <p:cNvPr id="3" name="Afbeelding 2">
            <a:extLst>
              <a:ext uri="{FF2B5EF4-FFF2-40B4-BE49-F238E27FC236}">
                <a16:creationId xmlns:a16="http://schemas.microsoft.com/office/drawing/2014/main" id="{FD0B36EA-7195-4EDF-A976-6EE5F04369D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55676" y="1215175"/>
            <a:ext cx="5832648" cy="4999412"/>
          </a:xfrm>
          <a:prstGeom prst="rect">
            <a:avLst/>
          </a:prstGeom>
        </p:spPr>
      </p:pic>
    </p:spTree>
    <p:extLst>
      <p:ext uri="{BB962C8B-B14F-4D97-AF65-F5344CB8AC3E}">
        <p14:creationId xmlns:p14="http://schemas.microsoft.com/office/powerpoint/2010/main" val="311084903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angepast ontwerp">
  <a:themeElements>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angepast ontwer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Aangepast 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angepast 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angepast 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angepast 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angepast 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angepast 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angepast 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angepast 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angepast 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angepast 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angepast 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angepast 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886EEB88879CA4BB0318FF068A2448E" ma:contentTypeVersion="8" ma:contentTypeDescription="Create a new document." ma:contentTypeScope="" ma:versionID="2e44fcd15947f2e4ba71e36c2bb1f3a8">
  <xsd:schema xmlns:xsd="http://www.w3.org/2001/XMLSchema" xmlns:xs="http://www.w3.org/2001/XMLSchema" xmlns:p="http://schemas.microsoft.com/office/2006/metadata/properties" xmlns:ns3="a6e4c0d5-1ed8-4e7b-951b-655ae32dce29" targetNamespace="http://schemas.microsoft.com/office/2006/metadata/properties" ma:root="true" ma:fieldsID="bd226eb38b8b62fae7f32c842d9d9fd4" ns3:_="">
    <xsd:import namespace="a6e4c0d5-1ed8-4e7b-951b-655ae32dce2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e4c0d5-1ed8-4e7b-951b-655ae32dce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8ECE787-5D26-4562-8A03-B9F459B449C8}">
  <ds:schemaRefs>
    <ds:schemaRef ds:uri="http://schemas.microsoft.com/sharepoint/v3/contenttype/forms"/>
  </ds:schemaRefs>
</ds:datastoreItem>
</file>

<file path=customXml/itemProps2.xml><?xml version="1.0" encoding="utf-8"?>
<ds:datastoreItem xmlns:ds="http://schemas.openxmlformats.org/officeDocument/2006/customXml" ds:itemID="{8A26F41D-9530-4DE0-8ED4-03CE22F3477E}">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a6e4c0d5-1ed8-4e7b-951b-655ae32dce29"/>
    <ds:schemaRef ds:uri="http://www.w3.org/XML/1998/namespace"/>
  </ds:schemaRefs>
</ds:datastoreItem>
</file>

<file path=customXml/itemProps3.xml><?xml version="1.0" encoding="utf-8"?>
<ds:datastoreItem xmlns:ds="http://schemas.openxmlformats.org/officeDocument/2006/customXml" ds:itemID="{B2F267CE-6759-4232-BCEB-BB1D4D0A96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e4c0d5-1ed8-4e7b-951b-655ae32dce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format powerpoint met logo</Template>
  <TotalTime>17564</TotalTime>
  <Words>3042</Words>
  <Application>Microsoft Office PowerPoint</Application>
  <PresentationFormat>Diavoorstelling (4:3)</PresentationFormat>
  <Paragraphs>291</Paragraphs>
  <Slides>47</Slides>
  <Notes>25</Notes>
  <HiddenSlides>0</HiddenSlides>
  <MMClips>0</MMClips>
  <ScaleCrop>false</ScaleCrop>
  <HeadingPairs>
    <vt:vector size="6" baseType="variant">
      <vt:variant>
        <vt:lpstr>Gebruikte lettertypen</vt:lpstr>
      </vt:variant>
      <vt:variant>
        <vt:i4>4</vt:i4>
      </vt:variant>
      <vt:variant>
        <vt:lpstr>Thema</vt:lpstr>
      </vt:variant>
      <vt:variant>
        <vt:i4>2</vt:i4>
      </vt:variant>
      <vt:variant>
        <vt:lpstr>Diatitels</vt:lpstr>
      </vt:variant>
      <vt:variant>
        <vt:i4>47</vt:i4>
      </vt:variant>
    </vt:vector>
  </HeadingPairs>
  <TitlesOfParts>
    <vt:vector size="53" baseType="lpstr">
      <vt:lpstr>Arial</vt:lpstr>
      <vt:lpstr>PT Sans</vt:lpstr>
      <vt:lpstr>Tahoma</vt:lpstr>
      <vt:lpstr>Verdana</vt:lpstr>
      <vt:lpstr>blank</vt:lpstr>
      <vt:lpstr>Aangepast ontwerp</vt:lpstr>
      <vt:lpstr>PowerPoint-presentatie</vt:lpstr>
      <vt:lpstr>PowerPoint-presentatie</vt:lpstr>
      <vt:lpstr>Inhoud</vt:lpstr>
      <vt:lpstr>PowerPoint-presentatie</vt:lpstr>
      <vt:lpstr>Waarom dit onderzoek?</vt:lpstr>
      <vt:lpstr>Doel onderzoek</vt:lpstr>
      <vt:lpstr>Analyse aanpak</vt:lpstr>
      <vt:lpstr>Betrokken partijen </vt:lpstr>
      <vt:lpstr>Vakgebieden</vt:lpstr>
      <vt:lpstr>Onderzoeksmodel</vt:lpstr>
      <vt:lpstr>Het werk van corporaties</vt:lpstr>
      <vt:lpstr>Het werk van corporaties</vt:lpstr>
      <vt:lpstr>PowerPoint-presentatie</vt:lpstr>
      <vt:lpstr>Omgevingsfactoren </vt:lpstr>
      <vt:lpstr>Omgevingsfactoren </vt:lpstr>
      <vt:lpstr>Interne ontwikkelingen</vt:lpstr>
      <vt:lpstr>PowerPoint-presentatie</vt:lpstr>
      <vt:lpstr>Toekomstbeeld corporaties</vt:lpstr>
      <vt:lpstr>Toekomstbeeld corporaties</vt:lpstr>
      <vt:lpstr>PowerPoint-presentatie</vt:lpstr>
      <vt:lpstr>Vakgebieden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Het werk van corporaties</vt:lpstr>
      <vt:lpstr>Het werk van corporaties</vt:lpstr>
      <vt:lpstr>Het werk van corporaties</vt:lpstr>
      <vt:lpstr>Het werk van corporaties</vt:lpstr>
      <vt:lpstr>PowerPoint-presentatie</vt:lpstr>
      <vt:lpstr>Vervolg - Aedes</vt:lpstr>
    </vt:vector>
  </TitlesOfParts>
  <Company>Gemeente Steenwijkerland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Woco en functies in de toekomst</dc:title>
  <dc:creator>Dageraad Advies B.V.</dc:creator>
  <cp:lastModifiedBy>Margriet Pflug</cp:lastModifiedBy>
  <cp:revision>258</cp:revision>
  <cp:lastPrinted>2020-01-20T18:07:38Z</cp:lastPrinted>
  <dcterms:created xsi:type="dcterms:W3CDTF">2019-03-20T11:07:27Z</dcterms:created>
  <dcterms:modified xsi:type="dcterms:W3CDTF">2021-09-20T15:46:05Z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0x0101002886EEB88879CA4BB0318FF068A2448E</vt:lpwstr>
  </property>
</Properties>
</file>